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Migra Ultra-Bold" charset="1" panose="00000900000000000000"/>
      <p:regular r:id="rId27"/>
    </p:embeddedFont>
    <p:embeddedFont>
      <p:font typeface="Montserrat" charset="1" panose="00000500000000000000"/>
      <p:regular r:id="rId28"/>
    </p:embeddedFont>
    <p:embeddedFont>
      <p:font typeface="Montserrat Ultra-Bold" charset="1" panose="00000900000000000000"/>
      <p:regular r:id="rId29"/>
    </p:embeddedFont>
    <p:embeddedFont>
      <p:font typeface="Montserrat Bold" charset="1" panose="0000080000000000000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piUSlho4.mp4>
</file>

<file path=ppt/media/image1.png>
</file>

<file path=ppt/media/image10.png>
</file>

<file path=ppt/media/image100.png>
</file>

<file path=ppt/media/image101.svg>
</file>

<file path=ppt/media/image102.png>
</file>

<file path=ppt/media/image103.png>
</file>

<file path=ppt/media/image104.svg>
</file>

<file path=ppt/media/image105.png>
</file>

<file path=ppt/media/image106.jpeg>
</file>

<file path=ppt/media/image107.png>
</file>

<file path=ppt/media/image108.svg>
</file>

<file path=ppt/media/image109.png>
</file>

<file path=ppt/media/image11.png>
</file>

<file path=ppt/media/image110.svg>
</file>

<file path=ppt/media/image111.png>
</file>

<file path=ppt/media/image112.svg>
</file>

<file path=ppt/media/image113.png>
</file>

<file path=ppt/media/image114.svg>
</file>

<file path=ppt/media/image115.png>
</file>

<file path=ppt/media/image116.png>
</file>

<file path=ppt/media/image117.svg>
</file>

<file path=ppt/media/image118.png>
</file>

<file path=ppt/media/image119.svg>
</file>

<file path=ppt/media/image12.png>
</file>

<file path=ppt/media/image120.png>
</file>

<file path=ppt/media/image121.png>
</file>

<file path=ppt/media/image122.svg>
</file>

<file path=ppt/media/image123.png>
</file>

<file path=ppt/media/image124.svg>
</file>

<file path=ppt/media/image125.png>
</file>

<file path=ppt/media/image126.svg>
</file>

<file path=ppt/media/image127.png>
</file>

<file path=ppt/media/image128.svg>
</file>

<file path=ppt/media/image129.png>
</file>

<file path=ppt/media/image13.png>
</file>

<file path=ppt/media/image130.svg>
</file>

<file path=ppt/media/image131.png>
</file>

<file path=ppt/media/image132.svg>
</file>

<file path=ppt/media/image133.png>
</file>

<file path=ppt/media/image134.svg>
</file>

<file path=ppt/media/image135.png>
</file>

<file path=ppt/media/image136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png>
</file>

<file path=ppt/media/image44.png>
</file>

<file path=ppt/media/image45.svg>
</file>

<file path=ppt/media/image46.png>
</file>

<file path=ppt/media/image47.svg>
</file>

<file path=ppt/media/image48.jpeg>
</file>

<file path=ppt/media/image49.png>
</file>

<file path=ppt/media/image5.png>
</file>

<file path=ppt/media/image50.png>
</file>

<file path=ppt/media/image51.svg>
</file>

<file path=ppt/media/image52.png>
</file>

<file path=ppt/media/image53.pn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svg>
</file>

<file path=ppt/media/image80.png>
</file>

<file path=ppt/media/image81.png>
</file>

<file path=ppt/media/image82.png>
</file>

<file path=ppt/media/image83.png>
</file>

<file path=ppt/media/image84.png>
</file>

<file path=ppt/media/image85.svg>
</file>

<file path=ppt/media/image86.png>
</file>

<file path=ppt/media/image87.svg>
</file>

<file path=ppt/media/image88.png>
</file>

<file path=ppt/media/image89.jpeg>
</file>

<file path=ppt/media/image9.png>
</file>

<file path=ppt/media/image90.png>
</file>

<file path=ppt/media/image91.pn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5.svg" Type="http://schemas.openxmlformats.org/officeDocument/2006/relationships/image"/><Relationship Id="rId11" Target="../media/image86.png" Type="http://schemas.openxmlformats.org/officeDocument/2006/relationships/image"/><Relationship Id="rId12" Target="../media/image87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9.png" Type="http://schemas.openxmlformats.org/officeDocument/2006/relationships/image"/><Relationship Id="rId9" Target="../media/image8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88.png" Type="http://schemas.openxmlformats.org/officeDocument/2006/relationships/image"/><Relationship Id="rId9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7.svg" Type="http://schemas.openxmlformats.org/officeDocument/2006/relationships/image"/><Relationship Id="rId11" Target="../media/image89.jpeg" Type="http://schemas.openxmlformats.org/officeDocument/2006/relationships/image"/><Relationship Id="rId12" Target="../media/VAGpiUSlho4.mp4" Type="http://schemas.openxmlformats.org/officeDocument/2006/relationships/video"/><Relationship Id="rId13" Target="../media/VAGpiUSlho4.mp4" Type="http://schemas.microsoft.com/office/2007/relationships/media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9.png" Type="http://schemas.openxmlformats.org/officeDocument/2006/relationships/image"/><Relationship Id="rId9" Target="../media/image8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44.png" Type="http://schemas.openxmlformats.org/officeDocument/2006/relationships/image"/><Relationship Id="rId4" Target="../media/image45.svg" Type="http://schemas.openxmlformats.org/officeDocument/2006/relationships/image"/><Relationship Id="rId5" Target="../media/image46.png" Type="http://schemas.openxmlformats.org/officeDocument/2006/relationships/image"/><Relationship Id="rId6" Target="../media/image47.svg" Type="http://schemas.openxmlformats.org/officeDocument/2006/relationships/image"/><Relationship Id="rId7" Target="../media/image90.png" Type="http://schemas.openxmlformats.org/officeDocument/2006/relationships/image"/><Relationship Id="rId8" Target="../media/image9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9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9.svg" Type="http://schemas.openxmlformats.org/officeDocument/2006/relationships/image"/><Relationship Id="rId11" Target="../media/image100.png" Type="http://schemas.openxmlformats.org/officeDocument/2006/relationships/image"/><Relationship Id="rId12" Target="../media/image101.svg" Type="http://schemas.openxmlformats.org/officeDocument/2006/relationships/image"/><Relationship Id="rId13" Target="../media/image102.png" Type="http://schemas.openxmlformats.org/officeDocument/2006/relationships/image"/><Relationship Id="rId2" Target="../media/image9.png" Type="http://schemas.openxmlformats.org/officeDocument/2006/relationships/image"/><Relationship Id="rId3" Target="../media/image92.png" Type="http://schemas.openxmlformats.org/officeDocument/2006/relationships/image"/><Relationship Id="rId4" Target="../media/image93.svg" Type="http://schemas.openxmlformats.org/officeDocument/2006/relationships/image"/><Relationship Id="rId5" Target="../media/image94.png" Type="http://schemas.openxmlformats.org/officeDocument/2006/relationships/image"/><Relationship Id="rId6" Target="../media/image95.svg" Type="http://schemas.openxmlformats.org/officeDocument/2006/relationships/image"/><Relationship Id="rId7" Target="../media/image96.png" Type="http://schemas.openxmlformats.org/officeDocument/2006/relationships/image"/><Relationship Id="rId8" Target="../media/image97.svg" Type="http://schemas.openxmlformats.org/officeDocument/2006/relationships/image"/><Relationship Id="rId9" Target="../media/image9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03.png" Type="http://schemas.openxmlformats.org/officeDocument/2006/relationships/image"/><Relationship Id="rId6" Target="../media/image104.svg" Type="http://schemas.openxmlformats.org/officeDocument/2006/relationships/image"/><Relationship Id="rId7" Target="../media/image10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1.png" Type="http://schemas.openxmlformats.org/officeDocument/2006/relationships/image"/><Relationship Id="rId11" Target="../media/image112.svg" Type="http://schemas.openxmlformats.org/officeDocument/2006/relationships/image"/><Relationship Id="rId12" Target="../media/image113.png" Type="http://schemas.openxmlformats.org/officeDocument/2006/relationships/image"/><Relationship Id="rId13" Target="../media/image114.svg" Type="http://schemas.openxmlformats.org/officeDocument/2006/relationships/image"/><Relationship Id="rId14" Target="../media/image115.png" Type="http://schemas.openxmlformats.org/officeDocument/2006/relationships/image"/><Relationship Id="rId15" Target="../media/image116.png" Type="http://schemas.openxmlformats.org/officeDocument/2006/relationships/image"/><Relationship Id="rId16" Target="../media/image117.svg" Type="http://schemas.openxmlformats.org/officeDocument/2006/relationships/image"/><Relationship Id="rId17" Target="../media/image118.png" Type="http://schemas.openxmlformats.org/officeDocument/2006/relationships/image"/><Relationship Id="rId18" Target="../media/image119.svg" Type="http://schemas.openxmlformats.org/officeDocument/2006/relationships/image"/><Relationship Id="rId19" Target="../media/image120.png" Type="http://schemas.openxmlformats.org/officeDocument/2006/relationships/image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6.jpeg" Type="http://schemas.openxmlformats.org/officeDocument/2006/relationships/image"/><Relationship Id="rId6" Target="../media/image107.png" Type="http://schemas.openxmlformats.org/officeDocument/2006/relationships/image"/><Relationship Id="rId7" Target="../media/image108.svg" Type="http://schemas.openxmlformats.org/officeDocument/2006/relationships/image"/><Relationship Id="rId8" Target="../media/image109.png" Type="http://schemas.openxmlformats.org/officeDocument/2006/relationships/image"/><Relationship Id="rId9" Target="../media/image110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png" Type="http://schemas.openxmlformats.org/officeDocument/2006/relationships/image"/><Relationship Id="rId11" Target="../media/image13.png" Type="http://schemas.openxmlformats.org/officeDocument/2006/relationships/image"/><Relationship Id="rId12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0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8.svg" Type="http://schemas.openxmlformats.org/officeDocument/2006/relationships/image"/><Relationship Id="rId11" Target="../media/image129.png" Type="http://schemas.openxmlformats.org/officeDocument/2006/relationships/image"/><Relationship Id="rId12" Target="../media/image130.svg" Type="http://schemas.openxmlformats.org/officeDocument/2006/relationships/image"/><Relationship Id="rId13" Target="../media/image131.png" Type="http://schemas.openxmlformats.org/officeDocument/2006/relationships/image"/><Relationship Id="rId14" Target="../media/image132.svg" Type="http://schemas.openxmlformats.org/officeDocument/2006/relationships/image"/><Relationship Id="rId15" Target="../media/image133.png" Type="http://schemas.openxmlformats.org/officeDocument/2006/relationships/image"/><Relationship Id="rId16" Target="../media/image134.svg" Type="http://schemas.openxmlformats.org/officeDocument/2006/relationships/image"/><Relationship Id="rId17" Target="../media/image135.png" Type="http://schemas.openxmlformats.org/officeDocument/2006/relationships/image"/><Relationship Id="rId18" Target="../media/image136.png" Type="http://schemas.openxmlformats.org/officeDocument/2006/relationships/image"/><Relationship Id="rId2" Target="../media/image9.png" Type="http://schemas.openxmlformats.org/officeDocument/2006/relationships/image"/><Relationship Id="rId3" Target="../media/image121.png" Type="http://schemas.openxmlformats.org/officeDocument/2006/relationships/image"/><Relationship Id="rId4" Target="../media/image122.svg" Type="http://schemas.openxmlformats.org/officeDocument/2006/relationships/image"/><Relationship Id="rId5" Target="../media/image123.png" Type="http://schemas.openxmlformats.org/officeDocument/2006/relationships/image"/><Relationship Id="rId6" Target="../media/image124.svg" Type="http://schemas.openxmlformats.org/officeDocument/2006/relationships/image"/><Relationship Id="rId7" Target="../media/image125.png" Type="http://schemas.openxmlformats.org/officeDocument/2006/relationships/image"/><Relationship Id="rId8" Target="../media/image126.svg" Type="http://schemas.openxmlformats.org/officeDocument/2006/relationships/image"/><Relationship Id="rId9" Target="../media/image127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88.png" Type="http://schemas.openxmlformats.org/officeDocument/2006/relationships/image"/><Relationship Id="rId9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png" Type="http://schemas.openxmlformats.org/officeDocument/2006/relationships/image"/><Relationship Id="rId11" Target="../media/image18.svg" Type="http://schemas.openxmlformats.org/officeDocument/2006/relationships/image"/><Relationship Id="rId12" Target="../media/image19.png" Type="http://schemas.openxmlformats.org/officeDocument/2006/relationships/image"/><Relationship Id="rId13" Target="../media/image20.svg" Type="http://schemas.openxmlformats.org/officeDocument/2006/relationships/image"/><Relationship Id="rId14" Target="../media/image21.png" Type="http://schemas.openxmlformats.org/officeDocument/2006/relationships/image"/><Relationship Id="rId15" Target="../media/image22.svg" Type="http://schemas.openxmlformats.org/officeDocument/2006/relationships/image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4.pn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5.png" Type="http://schemas.openxmlformats.org/officeDocument/2006/relationships/image"/><Relationship Id="rId8" Target="../media/image9.pn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7.png" Type="http://schemas.openxmlformats.org/officeDocument/2006/relationships/image"/><Relationship Id="rId11" Target="../media/image28.svg" Type="http://schemas.openxmlformats.org/officeDocument/2006/relationships/image"/><Relationship Id="rId12" Target="../media/image29.png" Type="http://schemas.openxmlformats.org/officeDocument/2006/relationships/image"/><Relationship Id="rId13" Target="../media/image30.png" Type="http://schemas.openxmlformats.org/officeDocument/2006/relationships/image"/><Relationship Id="rId14" Target="../media/image31.svg" Type="http://schemas.openxmlformats.org/officeDocument/2006/relationships/image"/><Relationship Id="rId15" Target="../media/image9.png" Type="http://schemas.openxmlformats.org/officeDocument/2006/relationships/image"/><Relationship Id="rId16" Target="../media/image32.png" Type="http://schemas.openxmlformats.org/officeDocument/2006/relationships/image"/><Relationship Id="rId17" Target="../media/image33.svg" Type="http://schemas.openxmlformats.org/officeDocument/2006/relationships/image"/><Relationship Id="rId18" Target="../media/image34.png" Type="http://schemas.openxmlformats.org/officeDocument/2006/relationships/image"/><Relationship Id="rId19" Target="../media/image35.svg" Type="http://schemas.openxmlformats.org/officeDocument/2006/relationships/image"/><Relationship Id="rId2" Target="../media/image7.png" Type="http://schemas.openxmlformats.org/officeDocument/2006/relationships/image"/><Relationship Id="rId20" Target="../media/image36.png" Type="http://schemas.openxmlformats.org/officeDocument/2006/relationships/image"/><Relationship Id="rId21" Target="../media/image37.svg" Type="http://schemas.openxmlformats.org/officeDocument/2006/relationships/image"/><Relationship Id="rId22" Target="../media/image38.png" Type="http://schemas.openxmlformats.org/officeDocument/2006/relationships/image"/><Relationship Id="rId23" Target="../media/image39.svg" Type="http://schemas.openxmlformats.org/officeDocument/2006/relationships/image"/><Relationship Id="rId3" Target="../media/image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3.png" Type="http://schemas.openxmlformats.org/officeDocument/2006/relationships/image"/><Relationship Id="rId7" Target="../media/image24.svg" Type="http://schemas.openxmlformats.org/officeDocument/2006/relationships/image"/><Relationship Id="rId8" Target="../media/image25.png" Type="http://schemas.openxmlformats.org/officeDocument/2006/relationships/image"/><Relationship Id="rId9" Target="../media/image2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40.png" Type="http://schemas.openxmlformats.org/officeDocument/2006/relationships/image"/><Relationship Id="rId5" Target="../media/image41.svg" Type="http://schemas.openxmlformats.org/officeDocument/2006/relationships/image"/><Relationship Id="rId6" Target="../media/image42.png" Type="http://schemas.openxmlformats.org/officeDocument/2006/relationships/image"/><Relationship Id="rId7" Target="../media/image43.png" Type="http://schemas.openxmlformats.org/officeDocument/2006/relationships/image"/><Relationship Id="rId8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44.png" Type="http://schemas.openxmlformats.org/officeDocument/2006/relationships/image"/><Relationship Id="rId4" Target="../media/image45.svg" Type="http://schemas.openxmlformats.org/officeDocument/2006/relationships/image"/><Relationship Id="rId5" Target="../media/image46.png" Type="http://schemas.openxmlformats.org/officeDocument/2006/relationships/image"/><Relationship Id="rId6" Target="../media/image47.svg" Type="http://schemas.openxmlformats.org/officeDocument/2006/relationships/image"/><Relationship Id="rId7" Target="../media/image48.jpeg" Type="http://schemas.openxmlformats.org/officeDocument/2006/relationships/image"/><Relationship Id="rId8" Target="../media/image4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3.png" Type="http://schemas.openxmlformats.org/officeDocument/2006/relationships/image"/><Relationship Id="rId11" Target="../media/image54.png" Type="http://schemas.openxmlformats.org/officeDocument/2006/relationships/image"/><Relationship Id="rId12" Target="../media/image55.svg" Type="http://schemas.openxmlformats.org/officeDocument/2006/relationships/image"/><Relationship Id="rId13" Target="../media/image56.png" Type="http://schemas.openxmlformats.org/officeDocument/2006/relationships/image"/><Relationship Id="rId14" Target="../media/image57.svg" Type="http://schemas.openxmlformats.org/officeDocument/2006/relationships/image"/><Relationship Id="rId15" Target="../media/image58.png" Type="http://schemas.openxmlformats.org/officeDocument/2006/relationships/image"/><Relationship Id="rId16" Target="../media/image59.svg" Type="http://schemas.openxmlformats.org/officeDocument/2006/relationships/image"/><Relationship Id="rId17" Target="../media/image60.png" Type="http://schemas.openxmlformats.org/officeDocument/2006/relationships/image"/><Relationship Id="rId18" Target="../media/image61.svg" Type="http://schemas.openxmlformats.org/officeDocument/2006/relationships/image"/><Relationship Id="rId19" Target="../media/image62.png" Type="http://schemas.openxmlformats.org/officeDocument/2006/relationships/image"/><Relationship Id="rId2" Target="../media/image7.png" Type="http://schemas.openxmlformats.org/officeDocument/2006/relationships/image"/><Relationship Id="rId20" Target="../media/image63.svg" Type="http://schemas.openxmlformats.org/officeDocument/2006/relationships/image"/><Relationship Id="rId21" Target="../media/image64.png" Type="http://schemas.openxmlformats.org/officeDocument/2006/relationships/image"/><Relationship Id="rId22" Target="../media/image65.svg" Type="http://schemas.openxmlformats.org/officeDocument/2006/relationships/image"/><Relationship Id="rId23" Target="../media/image66.png" Type="http://schemas.openxmlformats.org/officeDocument/2006/relationships/image"/><Relationship Id="rId24" Target="../media/image67.svg" Type="http://schemas.openxmlformats.org/officeDocument/2006/relationships/image"/><Relationship Id="rId25" Target="../media/image68.png" Type="http://schemas.openxmlformats.org/officeDocument/2006/relationships/image"/><Relationship Id="rId26" Target="../media/image69.svg" Type="http://schemas.openxmlformats.org/officeDocument/2006/relationships/image"/><Relationship Id="rId27" Target="../media/image70.png" Type="http://schemas.openxmlformats.org/officeDocument/2006/relationships/image"/><Relationship Id="rId28" Target="../media/image71.svg" Type="http://schemas.openxmlformats.org/officeDocument/2006/relationships/image"/><Relationship Id="rId29" Target="../media/image72.png" Type="http://schemas.openxmlformats.org/officeDocument/2006/relationships/image"/><Relationship Id="rId3" Target="../media/image8.svg" Type="http://schemas.openxmlformats.org/officeDocument/2006/relationships/image"/><Relationship Id="rId30" Target="../media/image73.svg" Type="http://schemas.openxmlformats.org/officeDocument/2006/relationships/image"/><Relationship Id="rId31" Target="../media/image74.png" Type="http://schemas.openxmlformats.org/officeDocument/2006/relationships/image"/><Relationship Id="rId32" Target="../media/image75.svg" Type="http://schemas.openxmlformats.org/officeDocument/2006/relationships/image"/><Relationship Id="rId33" Target="../media/image76.png" Type="http://schemas.openxmlformats.org/officeDocument/2006/relationships/image"/><Relationship Id="rId34" Target="../media/image77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9.png" Type="http://schemas.openxmlformats.org/officeDocument/2006/relationships/image"/><Relationship Id="rId7" Target="../media/image50.png" Type="http://schemas.openxmlformats.org/officeDocument/2006/relationships/image"/><Relationship Id="rId8" Target="../media/image51.svg" Type="http://schemas.openxmlformats.org/officeDocument/2006/relationships/image"/><Relationship Id="rId9" Target="../media/image5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78.png" Type="http://schemas.openxmlformats.org/officeDocument/2006/relationships/image"/><Relationship Id="rId8" Target="../media/image79.svg" Type="http://schemas.openxmlformats.org/officeDocument/2006/relationships/image"/><Relationship Id="rId9" Target="../media/image8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2.png" Type="http://schemas.openxmlformats.org/officeDocument/2006/relationships/image"/><Relationship Id="rId11" Target="../media/image83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81.png" Type="http://schemas.openxmlformats.org/officeDocument/2006/relationships/image"/><Relationship Id="rId9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121943">
            <a:off x="12826075" y="-1183177"/>
            <a:ext cx="7085175" cy="10560558"/>
          </a:xfrm>
          <a:custGeom>
            <a:avLst/>
            <a:gdLst/>
            <a:ahLst/>
            <a:cxnLst/>
            <a:rect r="r" b="b" t="t" l="l"/>
            <a:pathLst>
              <a:path h="10560558" w="7085175">
                <a:moveTo>
                  <a:pt x="0" y="0"/>
                </a:moveTo>
                <a:lnTo>
                  <a:pt x="7085175" y="0"/>
                </a:lnTo>
                <a:lnTo>
                  <a:pt x="7085175" y="10560558"/>
                </a:lnTo>
                <a:lnTo>
                  <a:pt x="0" y="10560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91303" y="7134236"/>
            <a:ext cx="2495341" cy="2767011"/>
          </a:xfrm>
          <a:custGeom>
            <a:avLst/>
            <a:gdLst/>
            <a:ahLst/>
            <a:cxnLst/>
            <a:rect r="r" b="b" t="t" l="l"/>
            <a:pathLst>
              <a:path h="2767011" w="2495341">
                <a:moveTo>
                  <a:pt x="0" y="0"/>
                </a:moveTo>
                <a:lnTo>
                  <a:pt x="2495340" y="0"/>
                </a:lnTo>
                <a:lnTo>
                  <a:pt x="2495340" y="2767011"/>
                </a:lnTo>
                <a:lnTo>
                  <a:pt x="0" y="27670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3862" y="8818260"/>
            <a:ext cx="1847549" cy="204910"/>
          </a:xfrm>
          <a:custGeom>
            <a:avLst/>
            <a:gdLst/>
            <a:ahLst/>
            <a:cxnLst/>
            <a:rect r="r" b="b" t="t" l="l"/>
            <a:pathLst>
              <a:path h="204910" w="1847549">
                <a:moveTo>
                  <a:pt x="0" y="0"/>
                </a:moveTo>
                <a:lnTo>
                  <a:pt x="1847549" y="0"/>
                </a:lnTo>
                <a:lnTo>
                  <a:pt x="1847549" y="204910"/>
                </a:lnTo>
                <a:lnTo>
                  <a:pt x="0" y="2049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13862" y="4387421"/>
            <a:ext cx="12417971" cy="3959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Inteligencia de inventario: Del Analisis a la acción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8739404" y="-3162053"/>
            <a:ext cx="6903797" cy="6903797"/>
          </a:xfrm>
          <a:custGeom>
            <a:avLst/>
            <a:gdLst/>
            <a:ahLst/>
            <a:cxnLst/>
            <a:rect r="r" b="b" t="t" l="l"/>
            <a:pathLst>
              <a:path h="6903797" w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83081" y="-290883"/>
            <a:ext cx="4617608" cy="4617608"/>
          </a:xfrm>
          <a:custGeom>
            <a:avLst/>
            <a:gdLst/>
            <a:ahLst/>
            <a:cxnLst/>
            <a:rect r="r" b="b" t="t" l="l"/>
            <a:pathLst>
              <a:path h="4617608" w="4617608">
                <a:moveTo>
                  <a:pt x="0" y="0"/>
                </a:moveTo>
                <a:lnTo>
                  <a:pt x="4617607" y="0"/>
                </a:lnTo>
                <a:lnTo>
                  <a:pt x="4617607" y="4617608"/>
                </a:lnTo>
                <a:lnTo>
                  <a:pt x="0" y="461760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13862" y="9380205"/>
            <a:ext cx="6095201" cy="318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4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Proyecto Final DAFT13 Equipo  2: Print 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00649" y="1394103"/>
            <a:ext cx="11987575" cy="799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AUTOMATIZACIÓN DE LA INGESTA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686292">
            <a:off x="16139073" y="-2015502"/>
            <a:ext cx="4511165" cy="6723959"/>
          </a:xfrm>
          <a:custGeom>
            <a:avLst/>
            <a:gdLst/>
            <a:ahLst/>
            <a:cxnLst/>
            <a:rect r="r" b="b" t="t" l="l"/>
            <a:pathLst>
              <a:path h="6723959" w="4511165">
                <a:moveTo>
                  <a:pt x="0" y="0"/>
                </a:moveTo>
                <a:lnTo>
                  <a:pt x="4511165" y="0"/>
                </a:lnTo>
                <a:lnTo>
                  <a:pt x="4511165" y="6723959"/>
                </a:lnTo>
                <a:lnTo>
                  <a:pt x="0" y="67239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435650">
            <a:off x="12613841" y="-1955104"/>
            <a:ext cx="4395681" cy="4395681"/>
          </a:xfrm>
          <a:custGeom>
            <a:avLst/>
            <a:gdLst/>
            <a:ahLst/>
            <a:cxnLst/>
            <a:rect r="r" b="b" t="t" l="l"/>
            <a:pathLst>
              <a:path h="4395681" w="4395681">
                <a:moveTo>
                  <a:pt x="0" y="0"/>
                </a:moveTo>
                <a:lnTo>
                  <a:pt x="4395681" y="0"/>
                </a:lnTo>
                <a:lnTo>
                  <a:pt x="4395681" y="4395681"/>
                </a:lnTo>
                <a:lnTo>
                  <a:pt x="0" y="43956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435650">
            <a:off x="15320353" y="2498402"/>
            <a:ext cx="1588795" cy="1761769"/>
          </a:xfrm>
          <a:custGeom>
            <a:avLst/>
            <a:gdLst/>
            <a:ahLst/>
            <a:cxnLst/>
            <a:rect r="r" b="b" t="t" l="l"/>
            <a:pathLst>
              <a:path h="1761769" w="1588795">
                <a:moveTo>
                  <a:pt x="0" y="0"/>
                </a:moveTo>
                <a:lnTo>
                  <a:pt x="1588795" y="0"/>
                </a:lnTo>
                <a:lnTo>
                  <a:pt x="1588795" y="1761769"/>
                </a:lnTo>
                <a:lnTo>
                  <a:pt x="0" y="176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222061" y="4024212"/>
            <a:ext cx="9892690" cy="4370770"/>
          </a:xfrm>
          <a:custGeom>
            <a:avLst/>
            <a:gdLst/>
            <a:ahLst/>
            <a:cxnLst/>
            <a:rect r="r" b="b" t="t" l="l"/>
            <a:pathLst>
              <a:path h="4370770" w="9892690">
                <a:moveTo>
                  <a:pt x="0" y="0"/>
                </a:moveTo>
                <a:lnTo>
                  <a:pt x="9892689" y="0"/>
                </a:lnTo>
                <a:lnTo>
                  <a:pt x="9892689" y="4370770"/>
                </a:lnTo>
                <a:lnTo>
                  <a:pt x="0" y="437077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4152197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15019" y="6100524"/>
            <a:ext cx="9936957" cy="915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b="true" sz="6400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Gracias por su atención 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2121943">
            <a:off x="15596687" y="57005"/>
            <a:ext cx="7085175" cy="10560558"/>
          </a:xfrm>
          <a:custGeom>
            <a:avLst/>
            <a:gdLst/>
            <a:ahLst/>
            <a:cxnLst/>
            <a:rect r="r" b="b" t="t" l="l"/>
            <a:pathLst>
              <a:path h="10560558" w="7085175">
                <a:moveTo>
                  <a:pt x="0" y="0"/>
                </a:moveTo>
                <a:lnTo>
                  <a:pt x="7085175" y="0"/>
                </a:lnTo>
                <a:lnTo>
                  <a:pt x="7085175" y="10560558"/>
                </a:lnTo>
                <a:lnTo>
                  <a:pt x="0" y="10560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670849" y="-1950797"/>
            <a:ext cx="6903797" cy="6903797"/>
          </a:xfrm>
          <a:custGeom>
            <a:avLst/>
            <a:gdLst/>
            <a:ahLst/>
            <a:cxnLst/>
            <a:rect r="r" b="b" t="t" l="l"/>
            <a:pathLst>
              <a:path h="6903797" w="6903797">
                <a:moveTo>
                  <a:pt x="0" y="0"/>
                </a:moveTo>
                <a:lnTo>
                  <a:pt x="6903798" y="0"/>
                </a:lnTo>
                <a:lnTo>
                  <a:pt x="6903798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915019" y="7721649"/>
            <a:ext cx="4626961" cy="5130703"/>
          </a:xfrm>
          <a:custGeom>
            <a:avLst/>
            <a:gdLst/>
            <a:ahLst/>
            <a:cxnLst/>
            <a:rect r="r" b="b" t="t" l="l"/>
            <a:pathLst>
              <a:path h="5130703" w="4626961">
                <a:moveTo>
                  <a:pt x="0" y="0"/>
                </a:moveTo>
                <a:lnTo>
                  <a:pt x="4626961" y="0"/>
                </a:lnTo>
                <a:lnTo>
                  <a:pt x="4626961" y="5130702"/>
                </a:lnTo>
                <a:lnTo>
                  <a:pt x="0" y="513070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41257" y="451355"/>
            <a:ext cx="4805486" cy="5481918"/>
          </a:xfrm>
          <a:custGeom>
            <a:avLst/>
            <a:gdLst/>
            <a:ahLst/>
            <a:cxnLst/>
            <a:rect r="r" b="b" t="t" l="l"/>
            <a:pathLst>
              <a:path h="5481918" w="4805486">
                <a:moveTo>
                  <a:pt x="0" y="0"/>
                </a:moveTo>
                <a:lnTo>
                  <a:pt x="4805486" y="0"/>
                </a:lnTo>
                <a:lnTo>
                  <a:pt x="4805486" y="5481918"/>
                </a:lnTo>
                <a:lnTo>
                  <a:pt x="0" y="548191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480599" y="3997324"/>
            <a:ext cx="9936957" cy="1146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Preguntas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121943">
            <a:off x="12826075" y="-1183177"/>
            <a:ext cx="7085175" cy="10560558"/>
          </a:xfrm>
          <a:custGeom>
            <a:avLst/>
            <a:gdLst/>
            <a:ahLst/>
            <a:cxnLst/>
            <a:rect r="r" b="b" t="t" l="l"/>
            <a:pathLst>
              <a:path h="10560558" w="7085175">
                <a:moveTo>
                  <a:pt x="0" y="0"/>
                </a:moveTo>
                <a:lnTo>
                  <a:pt x="7085175" y="0"/>
                </a:lnTo>
                <a:lnTo>
                  <a:pt x="7085175" y="10560558"/>
                </a:lnTo>
                <a:lnTo>
                  <a:pt x="0" y="10560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91303" y="7134236"/>
            <a:ext cx="2495341" cy="2767011"/>
          </a:xfrm>
          <a:custGeom>
            <a:avLst/>
            <a:gdLst/>
            <a:ahLst/>
            <a:cxnLst/>
            <a:rect r="r" b="b" t="t" l="l"/>
            <a:pathLst>
              <a:path h="2767011" w="2495341">
                <a:moveTo>
                  <a:pt x="0" y="0"/>
                </a:moveTo>
                <a:lnTo>
                  <a:pt x="2495340" y="0"/>
                </a:lnTo>
                <a:lnTo>
                  <a:pt x="2495340" y="2767011"/>
                </a:lnTo>
                <a:lnTo>
                  <a:pt x="0" y="27670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3862" y="8818260"/>
            <a:ext cx="1847549" cy="204910"/>
          </a:xfrm>
          <a:custGeom>
            <a:avLst/>
            <a:gdLst/>
            <a:ahLst/>
            <a:cxnLst/>
            <a:rect r="r" b="b" t="t" l="l"/>
            <a:pathLst>
              <a:path h="204910" w="1847549">
                <a:moveTo>
                  <a:pt x="0" y="0"/>
                </a:moveTo>
                <a:lnTo>
                  <a:pt x="1847549" y="0"/>
                </a:lnTo>
                <a:lnTo>
                  <a:pt x="1847549" y="204910"/>
                </a:lnTo>
                <a:lnTo>
                  <a:pt x="0" y="2049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13862" y="4387421"/>
            <a:ext cx="12417971" cy="3959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Inteligencia de inventario: Del Analisis a la acción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8739404" y="-3162053"/>
            <a:ext cx="6903797" cy="6903797"/>
          </a:xfrm>
          <a:custGeom>
            <a:avLst/>
            <a:gdLst/>
            <a:ahLst/>
            <a:cxnLst/>
            <a:rect r="r" b="b" t="t" l="l"/>
            <a:pathLst>
              <a:path h="6903797" w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83081" y="-290883"/>
            <a:ext cx="4617608" cy="4617608"/>
          </a:xfrm>
          <a:custGeom>
            <a:avLst/>
            <a:gdLst/>
            <a:ahLst/>
            <a:cxnLst/>
            <a:rect r="r" b="b" t="t" l="l"/>
            <a:pathLst>
              <a:path h="4617608" w="4617608">
                <a:moveTo>
                  <a:pt x="0" y="0"/>
                </a:moveTo>
                <a:lnTo>
                  <a:pt x="4617607" y="0"/>
                </a:lnTo>
                <a:lnTo>
                  <a:pt x="4617607" y="4617608"/>
                </a:lnTo>
                <a:lnTo>
                  <a:pt x="0" y="461760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13862" y="9380205"/>
            <a:ext cx="6379822" cy="318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4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Proyecto Final DAFT13 Equipo  2: Sprint 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85956">
            <a:off x="-3451899" y="-3451899"/>
            <a:ext cx="6903797" cy="6903797"/>
          </a:xfrm>
          <a:custGeom>
            <a:avLst/>
            <a:gdLst/>
            <a:ahLst/>
            <a:cxnLst/>
            <a:rect r="r" b="b" t="t" l="l"/>
            <a:pathLst>
              <a:path h="6903797" w="6903797">
                <a:moveTo>
                  <a:pt x="0" y="0"/>
                </a:moveTo>
                <a:lnTo>
                  <a:pt x="6903798" y="0"/>
                </a:lnTo>
                <a:lnTo>
                  <a:pt x="6903798" y="6903798"/>
                </a:lnTo>
                <a:lnTo>
                  <a:pt x="0" y="69037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140637">
            <a:off x="7176767" y="9730549"/>
            <a:ext cx="3594584" cy="3985930"/>
          </a:xfrm>
          <a:custGeom>
            <a:avLst/>
            <a:gdLst/>
            <a:ahLst/>
            <a:cxnLst/>
            <a:rect r="r" b="b" t="t" l="l"/>
            <a:pathLst>
              <a:path h="3985930" w="3594584">
                <a:moveTo>
                  <a:pt x="0" y="0"/>
                </a:moveTo>
                <a:lnTo>
                  <a:pt x="3594584" y="0"/>
                </a:lnTo>
                <a:lnTo>
                  <a:pt x="3594584" y="3985929"/>
                </a:lnTo>
                <a:lnTo>
                  <a:pt x="0" y="3985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25694" y="251751"/>
            <a:ext cx="5301214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Objetivos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94433" y="1839331"/>
            <a:ext cx="5281981" cy="604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b="true" sz="263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IDENTIFICACIÓN PATRONES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516054" y="1839331"/>
            <a:ext cx="3925022" cy="604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b="true" sz="263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ANALIZAR DEMANDA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303981" y="6021816"/>
            <a:ext cx="3827705" cy="604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b="true" sz="263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CALCULAR STOCKS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16054" y="6021816"/>
            <a:ext cx="4241025" cy="604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b="true" sz="263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ARMADO DE REPORTES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00649" y="1394103"/>
            <a:ext cx="11987575" cy="799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AUTOMATIZACIÓN DE LA INGESTA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686292">
            <a:off x="16139073" y="-2015502"/>
            <a:ext cx="4511165" cy="6723959"/>
          </a:xfrm>
          <a:custGeom>
            <a:avLst/>
            <a:gdLst/>
            <a:ahLst/>
            <a:cxnLst/>
            <a:rect r="r" b="b" t="t" l="l"/>
            <a:pathLst>
              <a:path h="6723959" w="4511165">
                <a:moveTo>
                  <a:pt x="0" y="0"/>
                </a:moveTo>
                <a:lnTo>
                  <a:pt x="4511165" y="0"/>
                </a:lnTo>
                <a:lnTo>
                  <a:pt x="4511165" y="6723959"/>
                </a:lnTo>
                <a:lnTo>
                  <a:pt x="0" y="67239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435650">
            <a:off x="12613841" y="-1955104"/>
            <a:ext cx="4395681" cy="4395681"/>
          </a:xfrm>
          <a:custGeom>
            <a:avLst/>
            <a:gdLst/>
            <a:ahLst/>
            <a:cxnLst/>
            <a:rect r="r" b="b" t="t" l="l"/>
            <a:pathLst>
              <a:path h="4395681" w="4395681">
                <a:moveTo>
                  <a:pt x="0" y="0"/>
                </a:moveTo>
                <a:lnTo>
                  <a:pt x="4395681" y="0"/>
                </a:lnTo>
                <a:lnTo>
                  <a:pt x="4395681" y="4395681"/>
                </a:lnTo>
                <a:lnTo>
                  <a:pt x="0" y="43956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435650">
            <a:off x="15320353" y="2498402"/>
            <a:ext cx="1588795" cy="1761769"/>
          </a:xfrm>
          <a:custGeom>
            <a:avLst/>
            <a:gdLst/>
            <a:ahLst/>
            <a:cxnLst/>
            <a:rect r="r" b="b" t="t" l="l"/>
            <a:pathLst>
              <a:path h="1761769" w="1588795">
                <a:moveTo>
                  <a:pt x="0" y="0"/>
                </a:moveTo>
                <a:lnTo>
                  <a:pt x="1588795" y="0"/>
                </a:lnTo>
                <a:lnTo>
                  <a:pt x="1588795" y="1761769"/>
                </a:lnTo>
                <a:lnTo>
                  <a:pt x="0" y="176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65702" y="3399401"/>
            <a:ext cx="2081646" cy="2214517"/>
          </a:xfrm>
          <a:custGeom>
            <a:avLst/>
            <a:gdLst/>
            <a:ahLst/>
            <a:cxnLst/>
            <a:rect r="r" b="b" t="t" l="l"/>
            <a:pathLst>
              <a:path h="2214517" w="2081646">
                <a:moveTo>
                  <a:pt x="0" y="0"/>
                </a:moveTo>
                <a:lnTo>
                  <a:pt x="2081646" y="0"/>
                </a:lnTo>
                <a:lnTo>
                  <a:pt x="2081646" y="2214517"/>
                </a:lnTo>
                <a:lnTo>
                  <a:pt x="0" y="221451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3488627" y="2660584"/>
            <a:ext cx="11323055" cy="70769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100000">
            <a:off x="17028443" y="-2207429"/>
            <a:ext cx="3231988" cy="4114800"/>
          </a:xfrm>
          <a:custGeom>
            <a:avLst/>
            <a:gdLst/>
            <a:ahLst/>
            <a:cxnLst/>
            <a:rect r="r" b="b" t="t" l="l"/>
            <a:pathLst>
              <a:path h="4114800" w="3231988">
                <a:moveTo>
                  <a:pt x="0" y="0"/>
                </a:moveTo>
                <a:lnTo>
                  <a:pt x="3231988" y="0"/>
                </a:lnTo>
                <a:lnTo>
                  <a:pt x="32319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417803" y="7417443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06525" y="172132"/>
            <a:ext cx="11301259" cy="5622376"/>
          </a:xfrm>
          <a:custGeom>
            <a:avLst/>
            <a:gdLst/>
            <a:ahLst/>
            <a:cxnLst/>
            <a:rect r="r" b="b" t="t" l="l"/>
            <a:pathLst>
              <a:path h="5622376" w="11301259">
                <a:moveTo>
                  <a:pt x="0" y="0"/>
                </a:moveTo>
                <a:lnTo>
                  <a:pt x="11301259" y="0"/>
                </a:lnTo>
                <a:lnTo>
                  <a:pt x="11301259" y="5622376"/>
                </a:lnTo>
                <a:lnTo>
                  <a:pt x="0" y="562237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06525" y="5775458"/>
            <a:ext cx="11301259" cy="4393364"/>
          </a:xfrm>
          <a:custGeom>
            <a:avLst/>
            <a:gdLst/>
            <a:ahLst/>
            <a:cxnLst/>
            <a:rect r="r" b="b" t="t" l="l"/>
            <a:pathLst>
              <a:path h="4393364" w="11301259">
                <a:moveTo>
                  <a:pt x="0" y="0"/>
                </a:moveTo>
                <a:lnTo>
                  <a:pt x="11301259" y="0"/>
                </a:lnTo>
                <a:lnTo>
                  <a:pt x="11301259" y="4393364"/>
                </a:lnTo>
                <a:lnTo>
                  <a:pt x="0" y="439336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310587" y="2416805"/>
            <a:ext cx="4188824" cy="2316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99"/>
              </a:lnSpc>
            </a:pPr>
            <a:r>
              <a:rPr lang="en-US" sz="8699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Plan </a:t>
            </a:r>
          </a:p>
          <a:p>
            <a:pPr algn="ctr">
              <a:lnSpc>
                <a:spcPts val="8699"/>
              </a:lnSpc>
            </a:pPr>
            <a:r>
              <a:rPr lang="en-US" b="true" sz="8699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Script 2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86292">
            <a:off x="16139073" y="-2015502"/>
            <a:ext cx="4511165" cy="6723959"/>
          </a:xfrm>
          <a:custGeom>
            <a:avLst/>
            <a:gdLst/>
            <a:ahLst/>
            <a:cxnLst/>
            <a:rect r="r" b="b" t="t" l="l"/>
            <a:pathLst>
              <a:path h="6723959" w="4511165">
                <a:moveTo>
                  <a:pt x="0" y="0"/>
                </a:moveTo>
                <a:lnTo>
                  <a:pt x="4511165" y="0"/>
                </a:lnTo>
                <a:lnTo>
                  <a:pt x="4511165" y="6723959"/>
                </a:lnTo>
                <a:lnTo>
                  <a:pt x="0" y="67239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35650">
            <a:off x="14040735" y="-2369291"/>
            <a:ext cx="4395681" cy="4395681"/>
          </a:xfrm>
          <a:custGeom>
            <a:avLst/>
            <a:gdLst/>
            <a:ahLst/>
            <a:cxnLst/>
            <a:rect r="r" b="b" t="t" l="l"/>
            <a:pathLst>
              <a:path h="4395681" w="4395681">
                <a:moveTo>
                  <a:pt x="0" y="0"/>
                </a:moveTo>
                <a:lnTo>
                  <a:pt x="4395681" y="0"/>
                </a:lnTo>
                <a:lnTo>
                  <a:pt x="4395681" y="4395682"/>
                </a:lnTo>
                <a:lnTo>
                  <a:pt x="0" y="43956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435650">
            <a:off x="15320353" y="2498402"/>
            <a:ext cx="1588795" cy="1761769"/>
          </a:xfrm>
          <a:custGeom>
            <a:avLst/>
            <a:gdLst/>
            <a:ahLst/>
            <a:cxnLst/>
            <a:rect r="r" b="b" t="t" l="l"/>
            <a:pathLst>
              <a:path h="1761769" w="1588795">
                <a:moveTo>
                  <a:pt x="0" y="0"/>
                </a:moveTo>
                <a:lnTo>
                  <a:pt x="1588795" y="0"/>
                </a:lnTo>
                <a:lnTo>
                  <a:pt x="1588795" y="1761769"/>
                </a:lnTo>
                <a:lnTo>
                  <a:pt x="0" y="176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47520" y="419100"/>
            <a:ext cx="10628638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Tablero de Negocio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177313" y="4689545"/>
            <a:ext cx="3637120" cy="3274726"/>
          </a:xfrm>
          <a:custGeom>
            <a:avLst/>
            <a:gdLst/>
            <a:ahLst/>
            <a:cxnLst/>
            <a:rect r="r" b="b" t="t" l="l"/>
            <a:pathLst>
              <a:path h="3274726" w="3637120">
                <a:moveTo>
                  <a:pt x="0" y="0"/>
                </a:moveTo>
                <a:lnTo>
                  <a:pt x="3637120" y="0"/>
                </a:lnTo>
                <a:lnTo>
                  <a:pt x="3637120" y="3274725"/>
                </a:lnTo>
                <a:lnTo>
                  <a:pt x="0" y="32747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62457" y="2502185"/>
            <a:ext cx="6072052" cy="6072052"/>
          </a:xfrm>
          <a:custGeom>
            <a:avLst/>
            <a:gdLst/>
            <a:ahLst/>
            <a:cxnLst/>
            <a:rect r="r" b="b" t="t" l="l"/>
            <a:pathLst>
              <a:path h="6072052" w="6072052">
                <a:moveTo>
                  <a:pt x="0" y="0"/>
                </a:moveTo>
                <a:lnTo>
                  <a:pt x="6072052" y="0"/>
                </a:lnTo>
                <a:lnTo>
                  <a:pt x="6072052" y="6072051"/>
                </a:lnTo>
                <a:lnTo>
                  <a:pt x="0" y="60720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42520" y="1045200"/>
            <a:ext cx="1625435" cy="1471757"/>
          </a:xfrm>
          <a:custGeom>
            <a:avLst/>
            <a:gdLst/>
            <a:ahLst/>
            <a:cxnLst/>
            <a:rect r="r" b="b" t="t" l="l"/>
            <a:pathLst>
              <a:path h="1471757" w="1625435">
                <a:moveTo>
                  <a:pt x="0" y="0"/>
                </a:moveTo>
                <a:lnTo>
                  <a:pt x="1625435" y="0"/>
                </a:lnTo>
                <a:lnTo>
                  <a:pt x="1625435" y="1471757"/>
                </a:lnTo>
                <a:lnTo>
                  <a:pt x="0" y="147175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298139" y="1028700"/>
            <a:ext cx="1785058" cy="1473485"/>
          </a:xfrm>
          <a:custGeom>
            <a:avLst/>
            <a:gdLst/>
            <a:ahLst/>
            <a:cxnLst/>
            <a:rect r="r" b="b" t="t" l="l"/>
            <a:pathLst>
              <a:path h="1473485" w="1785058">
                <a:moveTo>
                  <a:pt x="0" y="0"/>
                </a:moveTo>
                <a:lnTo>
                  <a:pt x="1785058" y="0"/>
                </a:lnTo>
                <a:lnTo>
                  <a:pt x="1785058" y="1473485"/>
                </a:lnTo>
                <a:lnTo>
                  <a:pt x="0" y="147348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97544" y="3691328"/>
            <a:ext cx="580254" cy="587734"/>
          </a:xfrm>
          <a:custGeom>
            <a:avLst/>
            <a:gdLst/>
            <a:ahLst/>
            <a:cxnLst/>
            <a:rect r="r" b="b" t="t" l="l"/>
            <a:pathLst>
              <a:path h="587734" w="580254">
                <a:moveTo>
                  <a:pt x="0" y="0"/>
                </a:moveTo>
                <a:lnTo>
                  <a:pt x="580254" y="0"/>
                </a:lnTo>
                <a:lnTo>
                  <a:pt x="580254" y="587734"/>
                </a:lnTo>
                <a:lnTo>
                  <a:pt x="0" y="58773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185372" y="3778000"/>
            <a:ext cx="647576" cy="501062"/>
          </a:xfrm>
          <a:custGeom>
            <a:avLst/>
            <a:gdLst/>
            <a:ahLst/>
            <a:cxnLst/>
            <a:rect r="r" b="b" t="t" l="l"/>
            <a:pathLst>
              <a:path h="501062" w="647576">
                <a:moveTo>
                  <a:pt x="0" y="0"/>
                </a:moveTo>
                <a:lnTo>
                  <a:pt x="647576" y="0"/>
                </a:lnTo>
                <a:lnTo>
                  <a:pt x="647576" y="501062"/>
                </a:lnTo>
                <a:lnTo>
                  <a:pt x="0" y="50106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835494" y="3527288"/>
            <a:ext cx="4320758" cy="1162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26"/>
              </a:lnSpc>
            </a:pPr>
            <a:r>
              <a:rPr lang="en-US" sz="8126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Insights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899623" y="3722247"/>
            <a:ext cx="5115365" cy="1268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ALTOS STOCKS EN MOUNYMEND, DONCASTER, EANVERNESS, GOULCREST, HORNSEY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379336" y="2419752"/>
            <a:ext cx="3622665" cy="807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14"/>
              </a:lnSpc>
              <a:spcBef>
                <a:spcPct val="0"/>
              </a:spcBef>
            </a:pPr>
            <a:r>
              <a:rPr lang="en-US" b="true" sz="353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INVENTARIOS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2419752"/>
            <a:ext cx="3127444" cy="807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14"/>
              </a:lnSpc>
              <a:spcBef>
                <a:spcPct val="0"/>
              </a:spcBef>
            </a:pPr>
            <a:r>
              <a:rPr lang="en-US" b="true" sz="3539" strike="noStrike" u="none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FINANCIERO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3077" y="3722247"/>
            <a:ext cx="4589756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TENDENCIA CRECIENTE DE VENTAS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2185372" y="5150692"/>
            <a:ext cx="647576" cy="501062"/>
          </a:xfrm>
          <a:custGeom>
            <a:avLst/>
            <a:gdLst/>
            <a:ahLst/>
            <a:cxnLst/>
            <a:rect r="r" b="b" t="t" l="l"/>
            <a:pathLst>
              <a:path h="501062" w="647576">
                <a:moveTo>
                  <a:pt x="0" y="0"/>
                </a:moveTo>
                <a:lnTo>
                  <a:pt x="647576" y="0"/>
                </a:lnTo>
                <a:lnTo>
                  <a:pt x="647576" y="501062"/>
                </a:lnTo>
                <a:lnTo>
                  <a:pt x="0" y="50106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185372" y="6291097"/>
            <a:ext cx="647576" cy="501062"/>
          </a:xfrm>
          <a:custGeom>
            <a:avLst/>
            <a:gdLst/>
            <a:ahLst/>
            <a:cxnLst/>
            <a:rect r="r" b="b" t="t" l="l"/>
            <a:pathLst>
              <a:path h="501062" w="647576">
                <a:moveTo>
                  <a:pt x="0" y="0"/>
                </a:moveTo>
                <a:lnTo>
                  <a:pt x="647576" y="0"/>
                </a:lnTo>
                <a:lnTo>
                  <a:pt x="647576" y="501062"/>
                </a:lnTo>
                <a:lnTo>
                  <a:pt x="0" y="50106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185372" y="7354134"/>
            <a:ext cx="647576" cy="501062"/>
          </a:xfrm>
          <a:custGeom>
            <a:avLst/>
            <a:gdLst/>
            <a:ahLst/>
            <a:cxnLst/>
            <a:rect r="r" b="b" t="t" l="l"/>
            <a:pathLst>
              <a:path h="501062" w="647576">
                <a:moveTo>
                  <a:pt x="0" y="0"/>
                </a:moveTo>
                <a:lnTo>
                  <a:pt x="647576" y="0"/>
                </a:lnTo>
                <a:lnTo>
                  <a:pt x="647576" y="501062"/>
                </a:lnTo>
                <a:lnTo>
                  <a:pt x="0" y="50106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297544" y="4813489"/>
            <a:ext cx="580254" cy="587734"/>
          </a:xfrm>
          <a:custGeom>
            <a:avLst/>
            <a:gdLst/>
            <a:ahLst/>
            <a:cxnLst/>
            <a:rect r="r" b="b" t="t" l="l"/>
            <a:pathLst>
              <a:path h="587734" w="580254">
                <a:moveTo>
                  <a:pt x="0" y="0"/>
                </a:moveTo>
                <a:lnTo>
                  <a:pt x="580254" y="0"/>
                </a:lnTo>
                <a:lnTo>
                  <a:pt x="580254" y="587734"/>
                </a:lnTo>
                <a:lnTo>
                  <a:pt x="0" y="58773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297544" y="5997230"/>
            <a:ext cx="580254" cy="587734"/>
          </a:xfrm>
          <a:custGeom>
            <a:avLst/>
            <a:gdLst/>
            <a:ahLst/>
            <a:cxnLst/>
            <a:rect r="r" b="b" t="t" l="l"/>
            <a:pathLst>
              <a:path h="587734" w="580254">
                <a:moveTo>
                  <a:pt x="0" y="0"/>
                </a:moveTo>
                <a:lnTo>
                  <a:pt x="580254" y="0"/>
                </a:lnTo>
                <a:lnTo>
                  <a:pt x="580254" y="587734"/>
                </a:lnTo>
                <a:lnTo>
                  <a:pt x="0" y="58773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304510" y="7104151"/>
            <a:ext cx="580254" cy="587734"/>
          </a:xfrm>
          <a:custGeom>
            <a:avLst/>
            <a:gdLst/>
            <a:ahLst/>
            <a:cxnLst/>
            <a:rect r="r" b="b" t="t" l="l"/>
            <a:pathLst>
              <a:path h="587734" w="580254">
                <a:moveTo>
                  <a:pt x="0" y="0"/>
                </a:moveTo>
                <a:lnTo>
                  <a:pt x="580254" y="0"/>
                </a:lnTo>
                <a:lnTo>
                  <a:pt x="580254" y="587734"/>
                </a:lnTo>
                <a:lnTo>
                  <a:pt x="0" y="58773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951439" y="4606671"/>
            <a:ext cx="4758618" cy="830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VENTAS CONCENTRADAS EN TICKETS BAJOS-MEDIOS.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51439" y="5809075"/>
            <a:ext cx="4589756" cy="830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POSIBLE EFECTO ESTACIONAL O CAMPAÑAS ESPECÍFICAS EN ENERO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51439" y="7135070"/>
            <a:ext cx="4589756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ALTA EFICIENCIA FINANCIERA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899623" y="5212752"/>
            <a:ext cx="5115365" cy="830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ROTACIÓN DE MERCADO DE 8 (CADA 45 DÍAS)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899623" y="6157747"/>
            <a:ext cx="5115365" cy="830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PLAZO DE REPOSICIÓN 15 DIAS (1-2 MESES DE INVENTARIO)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899623" y="7372747"/>
            <a:ext cx="5115365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MANTENER SS DE 20 DIAS AL MENOS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12185372" y="8207621"/>
            <a:ext cx="647576" cy="501062"/>
          </a:xfrm>
          <a:custGeom>
            <a:avLst/>
            <a:gdLst/>
            <a:ahLst/>
            <a:cxnLst/>
            <a:rect r="r" b="b" t="t" l="l"/>
            <a:pathLst>
              <a:path h="501062" w="647576">
                <a:moveTo>
                  <a:pt x="0" y="0"/>
                </a:moveTo>
                <a:lnTo>
                  <a:pt x="647576" y="0"/>
                </a:lnTo>
                <a:lnTo>
                  <a:pt x="647576" y="501062"/>
                </a:lnTo>
                <a:lnTo>
                  <a:pt x="0" y="50106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2899623" y="8226058"/>
            <a:ext cx="5115365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STOCK ACTUAL DEBAJO DE SS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0">
            <a:off x="12185372" y="9061108"/>
            <a:ext cx="647576" cy="501062"/>
          </a:xfrm>
          <a:custGeom>
            <a:avLst/>
            <a:gdLst/>
            <a:ahLst/>
            <a:cxnLst/>
            <a:rect r="r" b="b" t="t" l="l"/>
            <a:pathLst>
              <a:path h="501062" w="647576">
                <a:moveTo>
                  <a:pt x="0" y="0"/>
                </a:moveTo>
                <a:lnTo>
                  <a:pt x="647576" y="0"/>
                </a:lnTo>
                <a:lnTo>
                  <a:pt x="647576" y="501062"/>
                </a:lnTo>
                <a:lnTo>
                  <a:pt x="0" y="50106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12899623" y="9079545"/>
            <a:ext cx="5115365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AUMENTOS DE VENTAS EN VERANO</a:t>
            </a: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297544" y="8030869"/>
            <a:ext cx="580254" cy="587734"/>
          </a:xfrm>
          <a:custGeom>
            <a:avLst/>
            <a:gdLst/>
            <a:ahLst/>
            <a:cxnLst/>
            <a:rect r="r" b="b" t="t" l="l"/>
            <a:pathLst>
              <a:path h="587734" w="580254">
                <a:moveTo>
                  <a:pt x="0" y="0"/>
                </a:moveTo>
                <a:lnTo>
                  <a:pt x="580254" y="0"/>
                </a:lnTo>
                <a:lnTo>
                  <a:pt x="580254" y="587735"/>
                </a:lnTo>
                <a:lnTo>
                  <a:pt x="0" y="58773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951439" y="7842714"/>
            <a:ext cx="4955697" cy="830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CONCENTRACIÓN DE INGRESOS EN ZONAS ESPECÍFICAS. </a:t>
            </a:r>
          </a:p>
        </p:txBody>
      </p:sp>
      <p:sp>
        <p:nvSpPr>
          <p:cNvPr name="Freeform 32" id="32"/>
          <p:cNvSpPr/>
          <p:nvPr/>
        </p:nvSpPr>
        <p:spPr>
          <a:xfrm flipH="false" flipV="false" rot="0">
            <a:off x="304510" y="9048626"/>
            <a:ext cx="580254" cy="587734"/>
          </a:xfrm>
          <a:custGeom>
            <a:avLst/>
            <a:gdLst/>
            <a:ahLst/>
            <a:cxnLst/>
            <a:rect r="r" b="b" t="t" l="l"/>
            <a:pathLst>
              <a:path h="587734" w="580254">
                <a:moveTo>
                  <a:pt x="0" y="0"/>
                </a:moveTo>
                <a:lnTo>
                  <a:pt x="580254" y="0"/>
                </a:lnTo>
                <a:lnTo>
                  <a:pt x="580254" y="587734"/>
                </a:lnTo>
                <a:lnTo>
                  <a:pt x="0" y="58773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1028700" y="8860470"/>
            <a:ext cx="4955697" cy="830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ACUMULACIÓN DE INVENTARIO O DESFASE ENTRE COMPRAS Y VENTAS.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6292">
            <a:off x="16852065" y="6396601"/>
            <a:ext cx="4511165" cy="6723959"/>
          </a:xfrm>
          <a:custGeom>
            <a:avLst/>
            <a:gdLst/>
            <a:ahLst/>
            <a:cxnLst/>
            <a:rect r="r" b="b" t="t" l="l"/>
            <a:pathLst>
              <a:path h="6723959" w="4511165">
                <a:moveTo>
                  <a:pt x="0" y="0"/>
                </a:moveTo>
                <a:lnTo>
                  <a:pt x="4511165" y="0"/>
                </a:lnTo>
                <a:lnTo>
                  <a:pt x="4511165" y="6723958"/>
                </a:lnTo>
                <a:lnTo>
                  <a:pt x="0" y="67239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88173" y="0"/>
            <a:ext cx="1745605" cy="1939561"/>
          </a:xfrm>
          <a:custGeom>
            <a:avLst/>
            <a:gdLst/>
            <a:ahLst/>
            <a:cxnLst/>
            <a:rect r="r" b="b" t="t" l="l"/>
            <a:pathLst>
              <a:path h="1939561" w="1745605">
                <a:moveTo>
                  <a:pt x="0" y="0"/>
                </a:moveTo>
                <a:lnTo>
                  <a:pt x="1745605" y="0"/>
                </a:lnTo>
                <a:lnTo>
                  <a:pt x="1745605" y="1939561"/>
                </a:lnTo>
                <a:lnTo>
                  <a:pt x="0" y="19395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75572" y="2318083"/>
            <a:ext cx="10796988" cy="6517494"/>
          </a:xfrm>
          <a:custGeom>
            <a:avLst/>
            <a:gdLst/>
            <a:ahLst/>
            <a:cxnLst/>
            <a:rect r="r" b="b" t="t" l="l"/>
            <a:pathLst>
              <a:path h="6517494" w="10796988">
                <a:moveTo>
                  <a:pt x="0" y="0"/>
                </a:moveTo>
                <a:lnTo>
                  <a:pt x="10796988" y="0"/>
                </a:lnTo>
                <a:lnTo>
                  <a:pt x="10796988" y="6517494"/>
                </a:lnTo>
                <a:lnTo>
                  <a:pt x="0" y="651749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0740" y="395105"/>
            <a:ext cx="12358280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Predicciones al futuro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351699" y="2108533"/>
            <a:ext cx="6151190" cy="3279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sz="2639" b="true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PROPHET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HERRAMIENTA DE MODELADO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DESARROLLADA POR FACEBOOK(META)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PRE</a:t>
            </a: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DECIR LA DEMANDA FUTURA DE PRODUCTOS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FACILITA LA TOMA DE DECISIONES OPERATIVAS Y FINANCIERAS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OPTIMIZACIÓN LOGISTICA Y FINANCIERA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351699" y="5806516"/>
            <a:ext cx="6151190" cy="2403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sz="2639" b="true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INSIGHTS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CRECIMIENTO SOSTENIDO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AUMENTO DE VENTAS UN 60% EN 1 AÑO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PICOS EN ABRIL,  JULIO Y DICIEMBRE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MAYOR INCERTIDUMBRE A FIN DE AÑO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35650">
            <a:off x="-1906435" y="-1708827"/>
            <a:ext cx="4395681" cy="4395681"/>
          </a:xfrm>
          <a:custGeom>
            <a:avLst/>
            <a:gdLst/>
            <a:ahLst/>
            <a:cxnLst/>
            <a:rect r="r" b="b" t="t" l="l"/>
            <a:pathLst>
              <a:path h="4395681" w="4395681">
                <a:moveTo>
                  <a:pt x="0" y="0"/>
                </a:moveTo>
                <a:lnTo>
                  <a:pt x="4395681" y="0"/>
                </a:lnTo>
                <a:lnTo>
                  <a:pt x="4395681" y="4395681"/>
                </a:lnTo>
                <a:lnTo>
                  <a:pt x="0" y="43956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529391" y="2318018"/>
            <a:ext cx="1785239" cy="1006428"/>
          </a:xfrm>
          <a:custGeom>
            <a:avLst/>
            <a:gdLst/>
            <a:ahLst/>
            <a:cxnLst/>
            <a:rect r="r" b="b" t="t" l="l"/>
            <a:pathLst>
              <a:path h="1006428" w="1785239">
                <a:moveTo>
                  <a:pt x="0" y="0"/>
                </a:moveTo>
                <a:lnTo>
                  <a:pt x="1785239" y="0"/>
                </a:lnTo>
                <a:lnTo>
                  <a:pt x="1785239" y="1006428"/>
                </a:lnTo>
                <a:lnTo>
                  <a:pt x="0" y="10064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H="true" flipV="true">
            <a:off x="1282525" y="6095097"/>
            <a:ext cx="8898147" cy="0"/>
          </a:xfrm>
          <a:prstGeom prst="line">
            <a:avLst/>
          </a:prstGeom>
          <a:ln cap="flat" w="9525">
            <a:solidFill>
              <a:srgbClr val="EE4A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4571728" y="6309409"/>
            <a:ext cx="1650887" cy="1095589"/>
          </a:xfrm>
          <a:custGeom>
            <a:avLst/>
            <a:gdLst/>
            <a:ahLst/>
            <a:cxnLst/>
            <a:rect r="r" b="b" t="t" l="l"/>
            <a:pathLst>
              <a:path h="1095589" w="1650887">
                <a:moveTo>
                  <a:pt x="0" y="0"/>
                </a:moveTo>
                <a:lnTo>
                  <a:pt x="1650887" y="0"/>
                </a:lnTo>
                <a:lnTo>
                  <a:pt x="1650887" y="1095589"/>
                </a:lnTo>
                <a:lnTo>
                  <a:pt x="0" y="10955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308703" y="3389371"/>
            <a:ext cx="402112" cy="405801"/>
          </a:xfrm>
          <a:custGeom>
            <a:avLst/>
            <a:gdLst/>
            <a:ahLst/>
            <a:cxnLst/>
            <a:rect r="r" b="b" t="t" l="l"/>
            <a:pathLst>
              <a:path h="405801" w="402112">
                <a:moveTo>
                  <a:pt x="0" y="0"/>
                </a:moveTo>
                <a:lnTo>
                  <a:pt x="402112" y="0"/>
                </a:lnTo>
                <a:lnTo>
                  <a:pt x="402112" y="405801"/>
                </a:lnTo>
                <a:lnTo>
                  <a:pt x="0" y="4058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248720" y="4078577"/>
            <a:ext cx="498861" cy="454417"/>
          </a:xfrm>
          <a:custGeom>
            <a:avLst/>
            <a:gdLst/>
            <a:ahLst/>
            <a:cxnLst/>
            <a:rect r="r" b="b" t="t" l="l"/>
            <a:pathLst>
              <a:path h="454417" w="498861">
                <a:moveTo>
                  <a:pt x="0" y="0"/>
                </a:moveTo>
                <a:lnTo>
                  <a:pt x="498861" y="0"/>
                </a:lnTo>
                <a:lnTo>
                  <a:pt x="498861" y="454418"/>
                </a:lnTo>
                <a:lnTo>
                  <a:pt x="0" y="45441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248720" y="4778624"/>
            <a:ext cx="496327" cy="547054"/>
          </a:xfrm>
          <a:custGeom>
            <a:avLst/>
            <a:gdLst/>
            <a:ahLst/>
            <a:cxnLst/>
            <a:rect r="r" b="b" t="t" l="l"/>
            <a:pathLst>
              <a:path h="547054" w="496327">
                <a:moveTo>
                  <a:pt x="0" y="0"/>
                </a:moveTo>
                <a:lnTo>
                  <a:pt x="496327" y="0"/>
                </a:lnTo>
                <a:lnTo>
                  <a:pt x="496327" y="547054"/>
                </a:lnTo>
                <a:lnTo>
                  <a:pt x="0" y="54705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329886" y="5573328"/>
            <a:ext cx="380929" cy="475419"/>
          </a:xfrm>
          <a:custGeom>
            <a:avLst/>
            <a:gdLst/>
            <a:ahLst/>
            <a:cxnLst/>
            <a:rect r="r" b="b" t="t" l="l"/>
            <a:pathLst>
              <a:path h="475419" w="380929">
                <a:moveTo>
                  <a:pt x="0" y="0"/>
                </a:moveTo>
                <a:lnTo>
                  <a:pt x="380929" y="0"/>
                </a:lnTo>
                <a:lnTo>
                  <a:pt x="380929" y="475419"/>
                </a:lnTo>
                <a:lnTo>
                  <a:pt x="0" y="47541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306169" y="7538371"/>
            <a:ext cx="402112" cy="405801"/>
          </a:xfrm>
          <a:custGeom>
            <a:avLst/>
            <a:gdLst/>
            <a:ahLst/>
            <a:cxnLst/>
            <a:rect r="r" b="b" t="t" l="l"/>
            <a:pathLst>
              <a:path h="405801" w="402112">
                <a:moveTo>
                  <a:pt x="0" y="0"/>
                </a:moveTo>
                <a:lnTo>
                  <a:pt x="402112" y="0"/>
                </a:lnTo>
                <a:lnTo>
                  <a:pt x="402112" y="405801"/>
                </a:lnTo>
                <a:lnTo>
                  <a:pt x="0" y="4058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246186" y="8227577"/>
            <a:ext cx="498861" cy="454417"/>
          </a:xfrm>
          <a:custGeom>
            <a:avLst/>
            <a:gdLst/>
            <a:ahLst/>
            <a:cxnLst/>
            <a:rect r="r" b="b" t="t" l="l"/>
            <a:pathLst>
              <a:path h="454417" w="498861">
                <a:moveTo>
                  <a:pt x="0" y="0"/>
                </a:moveTo>
                <a:lnTo>
                  <a:pt x="498861" y="0"/>
                </a:lnTo>
                <a:lnTo>
                  <a:pt x="498861" y="454417"/>
                </a:lnTo>
                <a:lnTo>
                  <a:pt x="0" y="45441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246186" y="8927623"/>
            <a:ext cx="496327" cy="547054"/>
          </a:xfrm>
          <a:custGeom>
            <a:avLst/>
            <a:gdLst/>
            <a:ahLst/>
            <a:cxnLst/>
            <a:rect r="r" b="b" t="t" l="l"/>
            <a:pathLst>
              <a:path h="547054" w="496327">
                <a:moveTo>
                  <a:pt x="0" y="0"/>
                </a:moveTo>
                <a:lnTo>
                  <a:pt x="496327" y="0"/>
                </a:lnTo>
                <a:lnTo>
                  <a:pt x="496327" y="547054"/>
                </a:lnTo>
                <a:lnTo>
                  <a:pt x="0" y="54705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189002" y="9731397"/>
            <a:ext cx="610695" cy="466349"/>
          </a:xfrm>
          <a:custGeom>
            <a:avLst/>
            <a:gdLst/>
            <a:ahLst/>
            <a:cxnLst/>
            <a:rect r="r" b="b" t="t" l="l"/>
            <a:pathLst>
              <a:path h="466349" w="610695">
                <a:moveTo>
                  <a:pt x="0" y="0"/>
                </a:moveTo>
                <a:lnTo>
                  <a:pt x="610695" y="0"/>
                </a:lnTo>
                <a:lnTo>
                  <a:pt x="610695" y="466349"/>
                </a:lnTo>
                <a:lnTo>
                  <a:pt x="0" y="46634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6855774" y="154767"/>
            <a:ext cx="1159947" cy="1747866"/>
          </a:xfrm>
          <a:custGeom>
            <a:avLst/>
            <a:gdLst/>
            <a:ahLst/>
            <a:cxnLst/>
            <a:rect r="r" b="b" t="t" l="l"/>
            <a:pathLst>
              <a:path h="1747866" w="1159947">
                <a:moveTo>
                  <a:pt x="0" y="0"/>
                </a:moveTo>
                <a:lnTo>
                  <a:pt x="1159947" y="0"/>
                </a:lnTo>
                <a:lnTo>
                  <a:pt x="1159947" y="1747866"/>
                </a:lnTo>
                <a:lnTo>
                  <a:pt x="0" y="174786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774136" y="5078966"/>
            <a:ext cx="5081638" cy="4918808"/>
          </a:xfrm>
          <a:custGeom>
            <a:avLst/>
            <a:gdLst/>
            <a:ahLst/>
            <a:cxnLst/>
            <a:rect r="r" b="b" t="t" l="l"/>
            <a:pathLst>
              <a:path h="4918808" w="5081638">
                <a:moveTo>
                  <a:pt x="0" y="0"/>
                </a:moveTo>
                <a:lnTo>
                  <a:pt x="5081638" y="0"/>
                </a:lnTo>
                <a:lnTo>
                  <a:pt x="5081638" y="4918809"/>
                </a:lnTo>
                <a:lnTo>
                  <a:pt x="0" y="4918809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3191763" y="202517"/>
            <a:ext cx="13664011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Proyecciones del mercado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566014" y="1864525"/>
            <a:ext cx="6151190" cy="284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sz="2639" b="true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PROYECCIONES DEL MERCADO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CAGR</a:t>
            </a: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 ENTRE 15 AL 20% (2017-2022)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IWSR SUBA 20%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MERCADO GLOBAL DE 2.1 BILLONES USD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MAYOR PENETRACIÓN DE INTERNET.</a:t>
            </a:r>
          </a:p>
          <a:p>
            <a:pPr algn="l" marL="375583" indent="-187792" lvl="1">
              <a:lnSpc>
                <a:spcPts val="3496"/>
              </a:lnSpc>
              <a:buFont typeface="Arial"/>
              <a:buChar char="•"/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CRECIMIENTO DE PAGOS DIGITALES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820085" y="1574117"/>
            <a:ext cx="6135881" cy="604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  <a:spcBef>
                <a:spcPct val="0"/>
              </a:spcBef>
            </a:pPr>
            <a:r>
              <a:rPr lang="en-US" b="true" sz="263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DATOS </a:t>
            </a:r>
            <a:r>
              <a:rPr lang="en-US" b="true" sz="2639" strike="noStrike" u="none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DEL MERCADO DEL 2016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062825" y="3402627"/>
            <a:ext cx="1939392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32% VENTAS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035284" y="4136210"/>
            <a:ext cx="3590279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900 M</a:t>
            </a: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ILLONES DE DÓLARES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035284" y="8970139"/>
            <a:ext cx="6151190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ITALIA AUMENTO DE CONSUMIDORES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062825" y="8234693"/>
            <a:ext cx="3724631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4.927,2</a:t>
            </a: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 MILLONES DE DÓLARES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062825" y="7556397"/>
            <a:ext cx="1862315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4,8% VENTAS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035284" y="4869794"/>
            <a:ext cx="4589756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IMPULSOR CLAVE DEL CRECIMIENTO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062825" y="5548090"/>
            <a:ext cx="6319579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CRECIMIENTO PRODUCTOS PREMIUM Y ARTESANALES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062825" y="9697089"/>
            <a:ext cx="6151190" cy="392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17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AUMENTO DE BEBIDAS RTD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853876">
            <a:off x="-1607723" y="5026392"/>
            <a:ext cx="5121852" cy="7634196"/>
          </a:xfrm>
          <a:custGeom>
            <a:avLst/>
            <a:gdLst/>
            <a:ahLst/>
            <a:cxnLst/>
            <a:rect r="r" b="b" t="t" l="l"/>
            <a:pathLst>
              <a:path h="7634196" w="5121852">
                <a:moveTo>
                  <a:pt x="0" y="0"/>
                </a:moveTo>
                <a:lnTo>
                  <a:pt x="5121852" y="0"/>
                </a:lnTo>
                <a:lnTo>
                  <a:pt x="5121852" y="7634197"/>
                </a:lnTo>
                <a:lnTo>
                  <a:pt x="0" y="76341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781424" y="-2883998"/>
            <a:ext cx="6903797" cy="6903797"/>
          </a:xfrm>
          <a:custGeom>
            <a:avLst/>
            <a:gdLst/>
            <a:ahLst/>
            <a:cxnLst/>
            <a:rect r="r" b="b" t="t" l="l"/>
            <a:pathLst>
              <a:path h="6903797" w="6903797">
                <a:moveTo>
                  <a:pt x="0" y="0"/>
                </a:moveTo>
                <a:lnTo>
                  <a:pt x="6903798" y="0"/>
                </a:lnTo>
                <a:lnTo>
                  <a:pt x="6903798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732704" y="3407645"/>
            <a:ext cx="3371815" cy="3738907"/>
          </a:xfrm>
          <a:custGeom>
            <a:avLst/>
            <a:gdLst/>
            <a:ahLst/>
            <a:cxnLst/>
            <a:rect r="r" b="b" t="t" l="l"/>
            <a:pathLst>
              <a:path h="3738907" w="3371815">
                <a:moveTo>
                  <a:pt x="0" y="0"/>
                </a:moveTo>
                <a:lnTo>
                  <a:pt x="3371814" y="0"/>
                </a:lnTo>
                <a:lnTo>
                  <a:pt x="3371814" y="3738908"/>
                </a:lnTo>
                <a:lnTo>
                  <a:pt x="0" y="373890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831919" y="303532"/>
            <a:ext cx="9709176" cy="1136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99"/>
              </a:lnSpc>
            </a:pPr>
            <a:r>
              <a:rPr lang="en-US" sz="7999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Equipo del Proyecto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5498375" y="72430"/>
            <a:ext cx="4851584" cy="5807854"/>
            <a:chOff x="0" y="0"/>
            <a:chExt cx="6468778" cy="7743805"/>
          </a:xfrm>
        </p:grpSpPr>
        <p:sp>
          <p:nvSpPr>
            <p:cNvPr name="Freeform 7" id="7"/>
            <p:cNvSpPr/>
            <p:nvPr/>
          </p:nvSpPr>
          <p:spPr>
            <a:xfrm flipH="false" flipV="false" rot="2385956">
              <a:off x="937754" y="2164196"/>
              <a:ext cx="4593269" cy="4593269"/>
            </a:xfrm>
            <a:custGeom>
              <a:avLst/>
              <a:gdLst/>
              <a:ahLst/>
              <a:cxnLst/>
              <a:rect r="r" b="b" t="t" l="l"/>
              <a:pathLst>
                <a:path h="4593269" w="4593269">
                  <a:moveTo>
                    <a:pt x="0" y="0"/>
                  </a:moveTo>
                  <a:lnTo>
                    <a:pt x="4593270" y="0"/>
                  </a:lnTo>
                  <a:lnTo>
                    <a:pt x="4593270" y="4593270"/>
                  </a:lnTo>
                  <a:lnTo>
                    <a:pt x="0" y="45932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560871" y="0"/>
              <a:ext cx="3347036" cy="5944337"/>
            </a:xfrm>
            <a:custGeom>
              <a:avLst/>
              <a:gdLst/>
              <a:ahLst/>
              <a:cxnLst/>
              <a:rect r="r" b="b" t="t" l="l"/>
              <a:pathLst>
                <a:path h="5944337" w="3347036">
                  <a:moveTo>
                    <a:pt x="0" y="0"/>
                  </a:moveTo>
                  <a:lnTo>
                    <a:pt x="3347036" y="0"/>
                  </a:lnTo>
                  <a:lnTo>
                    <a:pt x="3347036" y="5944337"/>
                  </a:lnTo>
                  <a:lnTo>
                    <a:pt x="0" y="5944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343750" y="6173873"/>
              <a:ext cx="5781278" cy="15699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19"/>
                </a:lnSpc>
              </a:pPr>
              <a:r>
                <a:rPr lang="en-US" sz="2299" b="true">
                  <a:solidFill>
                    <a:srgbClr val="061D3D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Santiago, Edwin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 b="true">
                  <a:solidFill>
                    <a:srgbClr val="061D3D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Data Engineer + Project Manager 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498375" y="5435416"/>
            <a:ext cx="4851584" cy="4851584"/>
            <a:chOff x="0" y="0"/>
            <a:chExt cx="6468778" cy="6468778"/>
          </a:xfrm>
        </p:grpSpPr>
        <p:sp>
          <p:nvSpPr>
            <p:cNvPr name="Freeform 11" id="11"/>
            <p:cNvSpPr/>
            <p:nvPr/>
          </p:nvSpPr>
          <p:spPr>
            <a:xfrm flipH="false" flipV="false" rot="2385956">
              <a:off x="937754" y="937754"/>
              <a:ext cx="4593269" cy="4593269"/>
            </a:xfrm>
            <a:custGeom>
              <a:avLst/>
              <a:gdLst/>
              <a:ahLst/>
              <a:cxnLst/>
              <a:rect r="r" b="b" t="t" l="l"/>
              <a:pathLst>
                <a:path h="4593269" w="4593269">
                  <a:moveTo>
                    <a:pt x="0" y="0"/>
                  </a:moveTo>
                  <a:lnTo>
                    <a:pt x="4593270" y="0"/>
                  </a:lnTo>
                  <a:lnTo>
                    <a:pt x="4593270" y="4593270"/>
                  </a:lnTo>
                  <a:lnTo>
                    <a:pt x="0" y="45932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819929" y="734616"/>
              <a:ext cx="3040904" cy="4052197"/>
            </a:xfrm>
            <a:custGeom>
              <a:avLst/>
              <a:gdLst/>
              <a:ahLst/>
              <a:cxnLst/>
              <a:rect r="r" b="b" t="t" l="l"/>
              <a:pathLst>
                <a:path h="4052197" w="3040904">
                  <a:moveTo>
                    <a:pt x="0" y="0"/>
                  </a:moveTo>
                  <a:lnTo>
                    <a:pt x="3040904" y="0"/>
                  </a:lnTo>
                  <a:lnTo>
                    <a:pt x="3040904" y="4052197"/>
                  </a:lnTo>
                  <a:lnTo>
                    <a:pt x="0" y="40521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5498375" y="9210675"/>
            <a:ext cx="4304544" cy="789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b="true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Arcia, Ducelvis</a:t>
            </a:r>
          </a:p>
          <a:p>
            <a:pPr algn="ctr">
              <a:lnSpc>
                <a:spcPts val="3219"/>
              </a:lnSpc>
            </a:pPr>
            <a:r>
              <a:rPr lang="en-US" sz="2299" b="true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 Analyst + BI Analyst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1689512" y="5435416"/>
            <a:ext cx="4851584" cy="4851584"/>
            <a:chOff x="0" y="0"/>
            <a:chExt cx="6468778" cy="6468778"/>
          </a:xfrm>
        </p:grpSpPr>
        <p:sp>
          <p:nvSpPr>
            <p:cNvPr name="Freeform 15" id="15"/>
            <p:cNvSpPr/>
            <p:nvPr/>
          </p:nvSpPr>
          <p:spPr>
            <a:xfrm flipH="false" flipV="false" rot="2385956">
              <a:off x="937754" y="937754"/>
              <a:ext cx="4593269" cy="4593269"/>
            </a:xfrm>
            <a:custGeom>
              <a:avLst/>
              <a:gdLst/>
              <a:ahLst/>
              <a:cxnLst/>
              <a:rect r="r" b="b" t="t" l="l"/>
              <a:pathLst>
                <a:path h="4593269" w="4593269">
                  <a:moveTo>
                    <a:pt x="0" y="0"/>
                  </a:moveTo>
                  <a:lnTo>
                    <a:pt x="4593270" y="0"/>
                  </a:lnTo>
                  <a:lnTo>
                    <a:pt x="4593270" y="4593270"/>
                  </a:lnTo>
                  <a:lnTo>
                    <a:pt x="0" y="45932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141640" y="826598"/>
              <a:ext cx="4250846" cy="3717500"/>
            </a:xfrm>
            <a:custGeom>
              <a:avLst/>
              <a:gdLst/>
              <a:ahLst/>
              <a:cxnLst/>
              <a:rect r="r" b="b" t="t" l="l"/>
              <a:pathLst>
                <a:path h="3717500" w="4250846">
                  <a:moveTo>
                    <a:pt x="0" y="0"/>
                  </a:moveTo>
                  <a:lnTo>
                    <a:pt x="4250846" y="0"/>
                  </a:lnTo>
                  <a:lnTo>
                    <a:pt x="4250846" y="3717501"/>
                  </a:lnTo>
                  <a:lnTo>
                    <a:pt x="0" y="37175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 rot="0">
              <a:off x="290049" y="4725074"/>
              <a:ext cx="5775324" cy="10365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19"/>
                </a:lnSpc>
              </a:pPr>
              <a:r>
                <a:rPr lang="en-US" sz="2299" b="true">
                  <a:solidFill>
                    <a:srgbClr val="061D3D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Ostinelli, Franco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 b="true">
                  <a:solidFill>
                    <a:srgbClr val="061D3D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Data Science + BI Analyst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447844" y="1028700"/>
            <a:ext cx="4851584" cy="4851584"/>
            <a:chOff x="0" y="0"/>
            <a:chExt cx="6468778" cy="6468778"/>
          </a:xfrm>
        </p:grpSpPr>
        <p:sp>
          <p:nvSpPr>
            <p:cNvPr name="Freeform 19" id="19"/>
            <p:cNvSpPr/>
            <p:nvPr/>
          </p:nvSpPr>
          <p:spPr>
            <a:xfrm flipH="false" flipV="false" rot="2385956">
              <a:off x="937754" y="937754"/>
              <a:ext cx="4593269" cy="4593269"/>
            </a:xfrm>
            <a:custGeom>
              <a:avLst/>
              <a:gdLst/>
              <a:ahLst/>
              <a:cxnLst/>
              <a:rect r="r" b="b" t="t" l="l"/>
              <a:pathLst>
                <a:path h="4593269" w="4593269">
                  <a:moveTo>
                    <a:pt x="0" y="0"/>
                  </a:moveTo>
                  <a:lnTo>
                    <a:pt x="4593270" y="0"/>
                  </a:lnTo>
                  <a:lnTo>
                    <a:pt x="4593270" y="4593270"/>
                  </a:lnTo>
                  <a:lnTo>
                    <a:pt x="0" y="45932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613779" y="923089"/>
              <a:ext cx="4855463" cy="3984915"/>
            </a:xfrm>
            <a:custGeom>
              <a:avLst/>
              <a:gdLst/>
              <a:ahLst/>
              <a:cxnLst/>
              <a:rect r="r" b="b" t="t" l="l"/>
              <a:pathLst>
                <a:path h="3984915" w="4855463">
                  <a:moveTo>
                    <a:pt x="0" y="0"/>
                  </a:moveTo>
                  <a:lnTo>
                    <a:pt x="4855463" y="0"/>
                  </a:lnTo>
                  <a:lnTo>
                    <a:pt x="4855463" y="3984916"/>
                  </a:lnTo>
                  <a:lnTo>
                    <a:pt x="0" y="39849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-21694" t="0" r="-1237" b="-49788"/>
              </a:stretch>
            </a:blipFill>
          </p:spPr>
        </p:sp>
        <p:sp>
          <p:nvSpPr>
            <p:cNvPr name="TextBox 21" id="21"/>
            <p:cNvSpPr txBox="true"/>
            <p:nvPr/>
          </p:nvSpPr>
          <p:spPr>
            <a:xfrm rot="0">
              <a:off x="550568" y="5122453"/>
              <a:ext cx="5367642" cy="10365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19"/>
                </a:lnSpc>
              </a:pPr>
              <a:r>
                <a:rPr lang="en-US" sz="2299" b="true">
                  <a:solidFill>
                    <a:srgbClr val="061D3D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Sanchez, Barbara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 b="true">
                  <a:solidFill>
                    <a:srgbClr val="061D3D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Data Analyst + BI Analyst</a:t>
              </a: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19774" y="2716328"/>
            <a:ext cx="1447187" cy="1836814"/>
          </a:xfrm>
          <a:custGeom>
            <a:avLst/>
            <a:gdLst/>
            <a:ahLst/>
            <a:cxnLst/>
            <a:rect r="r" b="b" t="t" l="l"/>
            <a:pathLst>
              <a:path h="1836814" w="1447187">
                <a:moveTo>
                  <a:pt x="0" y="0"/>
                </a:moveTo>
                <a:lnTo>
                  <a:pt x="1447187" y="0"/>
                </a:lnTo>
                <a:lnTo>
                  <a:pt x="1447187" y="1836814"/>
                </a:lnTo>
                <a:lnTo>
                  <a:pt x="0" y="1836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63106" y="133350"/>
            <a:ext cx="1020337" cy="1371600"/>
          </a:xfrm>
          <a:custGeom>
            <a:avLst/>
            <a:gdLst/>
            <a:ahLst/>
            <a:cxnLst/>
            <a:rect r="r" b="b" t="t" l="l"/>
            <a:pathLst>
              <a:path h="1371600" w="1020337">
                <a:moveTo>
                  <a:pt x="0" y="0"/>
                </a:moveTo>
                <a:lnTo>
                  <a:pt x="1020336" y="0"/>
                </a:lnTo>
                <a:lnTo>
                  <a:pt x="1020336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236641" y="5392192"/>
            <a:ext cx="2473943" cy="1812064"/>
          </a:xfrm>
          <a:custGeom>
            <a:avLst/>
            <a:gdLst/>
            <a:ahLst/>
            <a:cxnLst/>
            <a:rect r="r" b="b" t="t" l="l"/>
            <a:pathLst>
              <a:path h="1812064" w="2473943">
                <a:moveTo>
                  <a:pt x="0" y="0"/>
                </a:moveTo>
                <a:lnTo>
                  <a:pt x="2473944" y="0"/>
                </a:lnTo>
                <a:lnTo>
                  <a:pt x="2473944" y="1812064"/>
                </a:lnTo>
                <a:lnTo>
                  <a:pt x="0" y="181206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763557" y="5294659"/>
            <a:ext cx="1755891" cy="1901063"/>
          </a:xfrm>
          <a:custGeom>
            <a:avLst/>
            <a:gdLst/>
            <a:ahLst/>
            <a:cxnLst/>
            <a:rect r="r" b="b" t="t" l="l"/>
            <a:pathLst>
              <a:path h="1901063" w="1755891">
                <a:moveTo>
                  <a:pt x="0" y="0"/>
                </a:moveTo>
                <a:lnTo>
                  <a:pt x="1755891" y="0"/>
                </a:lnTo>
                <a:lnTo>
                  <a:pt x="1755891" y="1901063"/>
                </a:lnTo>
                <a:lnTo>
                  <a:pt x="0" y="190106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77090" y="7289981"/>
            <a:ext cx="326172" cy="412402"/>
          </a:xfrm>
          <a:custGeom>
            <a:avLst/>
            <a:gdLst/>
            <a:ahLst/>
            <a:cxnLst/>
            <a:rect r="r" b="b" t="t" l="l"/>
            <a:pathLst>
              <a:path h="412402" w="326172">
                <a:moveTo>
                  <a:pt x="0" y="0"/>
                </a:moveTo>
                <a:lnTo>
                  <a:pt x="326172" y="0"/>
                </a:lnTo>
                <a:lnTo>
                  <a:pt x="326172" y="412402"/>
                </a:lnTo>
                <a:lnTo>
                  <a:pt x="0" y="41240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77090" y="7858814"/>
            <a:ext cx="326172" cy="412402"/>
          </a:xfrm>
          <a:custGeom>
            <a:avLst/>
            <a:gdLst/>
            <a:ahLst/>
            <a:cxnLst/>
            <a:rect r="r" b="b" t="t" l="l"/>
            <a:pathLst>
              <a:path h="412402" w="326172">
                <a:moveTo>
                  <a:pt x="0" y="0"/>
                </a:moveTo>
                <a:lnTo>
                  <a:pt x="326172" y="0"/>
                </a:lnTo>
                <a:lnTo>
                  <a:pt x="326172" y="412401"/>
                </a:lnTo>
                <a:lnTo>
                  <a:pt x="0" y="41240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77090" y="8379048"/>
            <a:ext cx="326172" cy="412402"/>
          </a:xfrm>
          <a:custGeom>
            <a:avLst/>
            <a:gdLst/>
            <a:ahLst/>
            <a:cxnLst/>
            <a:rect r="r" b="b" t="t" l="l"/>
            <a:pathLst>
              <a:path h="412402" w="326172">
                <a:moveTo>
                  <a:pt x="0" y="0"/>
                </a:moveTo>
                <a:lnTo>
                  <a:pt x="326172" y="0"/>
                </a:lnTo>
                <a:lnTo>
                  <a:pt x="326172" y="412402"/>
                </a:lnTo>
                <a:lnTo>
                  <a:pt x="0" y="41240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77090" y="8896225"/>
            <a:ext cx="326172" cy="412402"/>
          </a:xfrm>
          <a:custGeom>
            <a:avLst/>
            <a:gdLst/>
            <a:ahLst/>
            <a:cxnLst/>
            <a:rect r="r" b="b" t="t" l="l"/>
            <a:pathLst>
              <a:path h="412402" w="326172">
                <a:moveTo>
                  <a:pt x="0" y="0"/>
                </a:moveTo>
                <a:lnTo>
                  <a:pt x="326172" y="0"/>
                </a:lnTo>
                <a:lnTo>
                  <a:pt x="326172" y="412401"/>
                </a:lnTo>
                <a:lnTo>
                  <a:pt x="0" y="41240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77090" y="9461026"/>
            <a:ext cx="326172" cy="412402"/>
          </a:xfrm>
          <a:custGeom>
            <a:avLst/>
            <a:gdLst/>
            <a:ahLst/>
            <a:cxnLst/>
            <a:rect r="r" b="b" t="t" l="l"/>
            <a:pathLst>
              <a:path h="412402" w="326172">
                <a:moveTo>
                  <a:pt x="0" y="0"/>
                </a:moveTo>
                <a:lnTo>
                  <a:pt x="326172" y="0"/>
                </a:lnTo>
                <a:lnTo>
                  <a:pt x="326172" y="412402"/>
                </a:lnTo>
                <a:lnTo>
                  <a:pt x="0" y="41240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448235" y="7299506"/>
            <a:ext cx="354765" cy="399020"/>
          </a:xfrm>
          <a:custGeom>
            <a:avLst/>
            <a:gdLst/>
            <a:ahLst/>
            <a:cxnLst/>
            <a:rect r="r" b="b" t="t" l="l"/>
            <a:pathLst>
              <a:path h="399020" w="354765">
                <a:moveTo>
                  <a:pt x="0" y="0"/>
                </a:moveTo>
                <a:lnTo>
                  <a:pt x="354765" y="0"/>
                </a:lnTo>
                <a:lnTo>
                  <a:pt x="354765" y="399020"/>
                </a:lnTo>
                <a:lnTo>
                  <a:pt x="0" y="39902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448235" y="7798390"/>
            <a:ext cx="354765" cy="399020"/>
          </a:xfrm>
          <a:custGeom>
            <a:avLst/>
            <a:gdLst/>
            <a:ahLst/>
            <a:cxnLst/>
            <a:rect r="r" b="b" t="t" l="l"/>
            <a:pathLst>
              <a:path h="399020" w="354765">
                <a:moveTo>
                  <a:pt x="0" y="0"/>
                </a:moveTo>
                <a:lnTo>
                  <a:pt x="354765" y="0"/>
                </a:lnTo>
                <a:lnTo>
                  <a:pt x="354765" y="399020"/>
                </a:lnTo>
                <a:lnTo>
                  <a:pt x="0" y="39902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448235" y="8292660"/>
            <a:ext cx="354765" cy="399020"/>
          </a:xfrm>
          <a:custGeom>
            <a:avLst/>
            <a:gdLst/>
            <a:ahLst/>
            <a:cxnLst/>
            <a:rect r="r" b="b" t="t" l="l"/>
            <a:pathLst>
              <a:path h="399020" w="354765">
                <a:moveTo>
                  <a:pt x="0" y="0"/>
                </a:moveTo>
                <a:lnTo>
                  <a:pt x="354765" y="0"/>
                </a:lnTo>
                <a:lnTo>
                  <a:pt x="354765" y="399020"/>
                </a:lnTo>
                <a:lnTo>
                  <a:pt x="0" y="39902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448235" y="8798856"/>
            <a:ext cx="354765" cy="399020"/>
          </a:xfrm>
          <a:custGeom>
            <a:avLst/>
            <a:gdLst/>
            <a:ahLst/>
            <a:cxnLst/>
            <a:rect r="r" b="b" t="t" l="l"/>
            <a:pathLst>
              <a:path h="399020" w="354765">
                <a:moveTo>
                  <a:pt x="0" y="0"/>
                </a:moveTo>
                <a:lnTo>
                  <a:pt x="354765" y="0"/>
                </a:lnTo>
                <a:lnTo>
                  <a:pt x="354765" y="399020"/>
                </a:lnTo>
                <a:lnTo>
                  <a:pt x="0" y="39902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941442" y="2318250"/>
            <a:ext cx="463664" cy="349856"/>
          </a:xfrm>
          <a:custGeom>
            <a:avLst/>
            <a:gdLst/>
            <a:ahLst/>
            <a:cxnLst/>
            <a:rect r="r" b="b" t="t" l="l"/>
            <a:pathLst>
              <a:path h="349856" w="463664">
                <a:moveTo>
                  <a:pt x="0" y="0"/>
                </a:moveTo>
                <a:lnTo>
                  <a:pt x="463664" y="0"/>
                </a:lnTo>
                <a:lnTo>
                  <a:pt x="463664" y="349855"/>
                </a:lnTo>
                <a:lnTo>
                  <a:pt x="0" y="34985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941442" y="2810980"/>
            <a:ext cx="463664" cy="349856"/>
          </a:xfrm>
          <a:custGeom>
            <a:avLst/>
            <a:gdLst/>
            <a:ahLst/>
            <a:cxnLst/>
            <a:rect r="r" b="b" t="t" l="l"/>
            <a:pathLst>
              <a:path h="349856" w="463664">
                <a:moveTo>
                  <a:pt x="0" y="0"/>
                </a:moveTo>
                <a:lnTo>
                  <a:pt x="463664" y="0"/>
                </a:lnTo>
                <a:lnTo>
                  <a:pt x="463664" y="349856"/>
                </a:lnTo>
                <a:lnTo>
                  <a:pt x="0" y="349856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941442" y="3284879"/>
            <a:ext cx="463664" cy="349856"/>
          </a:xfrm>
          <a:custGeom>
            <a:avLst/>
            <a:gdLst/>
            <a:ahLst/>
            <a:cxnLst/>
            <a:rect r="r" b="b" t="t" l="l"/>
            <a:pathLst>
              <a:path h="349856" w="463664">
                <a:moveTo>
                  <a:pt x="0" y="0"/>
                </a:moveTo>
                <a:lnTo>
                  <a:pt x="463664" y="0"/>
                </a:lnTo>
                <a:lnTo>
                  <a:pt x="463664" y="349856"/>
                </a:lnTo>
                <a:lnTo>
                  <a:pt x="0" y="349856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941442" y="3828155"/>
            <a:ext cx="463664" cy="349856"/>
          </a:xfrm>
          <a:custGeom>
            <a:avLst/>
            <a:gdLst/>
            <a:ahLst/>
            <a:cxnLst/>
            <a:rect r="r" b="b" t="t" l="l"/>
            <a:pathLst>
              <a:path h="349856" w="463664">
                <a:moveTo>
                  <a:pt x="0" y="0"/>
                </a:moveTo>
                <a:lnTo>
                  <a:pt x="463664" y="0"/>
                </a:lnTo>
                <a:lnTo>
                  <a:pt x="463664" y="349856"/>
                </a:lnTo>
                <a:lnTo>
                  <a:pt x="0" y="349856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939926" y="4320886"/>
            <a:ext cx="463664" cy="349856"/>
          </a:xfrm>
          <a:custGeom>
            <a:avLst/>
            <a:gdLst/>
            <a:ahLst/>
            <a:cxnLst/>
            <a:rect r="r" b="b" t="t" l="l"/>
            <a:pathLst>
              <a:path h="349856" w="463664">
                <a:moveTo>
                  <a:pt x="0" y="0"/>
                </a:moveTo>
                <a:lnTo>
                  <a:pt x="463665" y="0"/>
                </a:lnTo>
                <a:lnTo>
                  <a:pt x="463665" y="349856"/>
                </a:lnTo>
                <a:lnTo>
                  <a:pt x="0" y="349856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2194122" y="2108700"/>
            <a:ext cx="5650180" cy="3027734"/>
          </a:xfrm>
          <a:custGeom>
            <a:avLst/>
            <a:gdLst/>
            <a:ahLst/>
            <a:cxnLst/>
            <a:rect r="r" b="b" t="t" l="l"/>
            <a:pathLst>
              <a:path h="3027734" w="5650180">
                <a:moveTo>
                  <a:pt x="0" y="0"/>
                </a:moveTo>
                <a:lnTo>
                  <a:pt x="5650180" y="0"/>
                </a:lnTo>
                <a:lnTo>
                  <a:pt x="5650180" y="3027733"/>
                </a:lnTo>
                <a:lnTo>
                  <a:pt x="0" y="3027733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6581294" y="2108700"/>
            <a:ext cx="5612829" cy="3005098"/>
          </a:xfrm>
          <a:custGeom>
            <a:avLst/>
            <a:gdLst/>
            <a:ahLst/>
            <a:cxnLst/>
            <a:rect r="r" b="b" t="t" l="l"/>
            <a:pathLst>
              <a:path h="3005098" w="5612829">
                <a:moveTo>
                  <a:pt x="0" y="0"/>
                </a:moveTo>
                <a:lnTo>
                  <a:pt x="5612828" y="0"/>
                </a:lnTo>
                <a:lnTo>
                  <a:pt x="5612828" y="3005098"/>
                </a:lnTo>
                <a:lnTo>
                  <a:pt x="0" y="3005098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2940617" y="301399"/>
            <a:ext cx="16052085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Recomendaciones de negocio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43367" y="1503935"/>
            <a:ext cx="3810603" cy="604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  <a:spcBef>
                <a:spcPct val="0"/>
              </a:spcBef>
            </a:pPr>
            <a:r>
              <a:rPr lang="en-US" b="true" sz="263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CLASIFICACIÓN ABC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496250" y="2203991"/>
            <a:ext cx="4402691" cy="2514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9"/>
              </a:lnSpc>
            </a:pPr>
            <a:r>
              <a:rPr lang="en-US" sz="20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STOCK DE ALTO VALOR</a:t>
            </a:r>
          </a:p>
          <a:p>
            <a:pPr algn="l">
              <a:lnSpc>
                <a:spcPts val="4099"/>
              </a:lnSpc>
            </a:pPr>
            <a:r>
              <a:rPr lang="en-US" sz="20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OPTIMIZAR ESPACIO</a:t>
            </a:r>
          </a:p>
          <a:p>
            <a:pPr algn="l">
              <a:lnSpc>
                <a:spcPts val="4099"/>
              </a:lnSpc>
            </a:pPr>
            <a:r>
              <a:rPr lang="en-US" sz="20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ALTA ROTACIÓN</a:t>
            </a:r>
          </a:p>
          <a:p>
            <a:pPr algn="l">
              <a:lnSpc>
                <a:spcPts val="4099"/>
              </a:lnSpc>
            </a:pPr>
            <a:r>
              <a:rPr lang="en-US" sz="2039" strike="noStrike" u="none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POLÍTICAS DIFERENCIADAS</a:t>
            </a:r>
          </a:p>
          <a:p>
            <a:pPr algn="l">
              <a:lnSpc>
                <a:spcPts val="4099"/>
              </a:lnSpc>
            </a:pPr>
            <a:r>
              <a:rPr lang="en-US" sz="2039" strike="noStrike" u="none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FOCALIZACIÓN ESTRATEGICA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86760" y="5649817"/>
            <a:ext cx="4649882" cy="1271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05"/>
              </a:lnSpc>
            </a:pPr>
            <a:r>
              <a:rPr lang="en-US" b="true" sz="263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ZONAS DE DISTRIBUCIÓN</a:t>
            </a:r>
          </a:p>
          <a:p>
            <a:pPr algn="ctr">
              <a:lnSpc>
                <a:spcPts val="5305"/>
              </a:lnSpc>
              <a:spcBef>
                <a:spcPct val="0"/>
              </a:spcBef>
            </a:pPr>
            <a:r>
              <a:rPr lang="en-US" b="true" sz="263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ESTRATÉGICAS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50527" y="7194731"/>
            <a:ext cx="8206888" cy="2514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9"/>
              </a:lnSpc>
            </a:pPr>
            <a:r>
              <a:rPr lang="en-US" sz="20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REDUCCIÓN DE TIEMPOS Y COSTOS LOGÍSTICOS</a:t>
            </a:r>
          </a:p>
          <a:p>
            <a:pPr algn="l">
              <a:lnSpc>
                <a:spcPts val="4099"/>
              </a:lnSpc>
            </a:pPr>
            <a:r>
              <a:rPr lang="en-US" sz="20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MAYOR DISPONIBILIDAD DE PRODUCTOS EN TIENDAS</a:t>
            </a:r>
          </a:p>
          <a:p>
            <a:pPr algn="l">
              <a:lnSpc>
                <a:spcPts val="4099"/>
              </a:lnSpc>
            </a:pPr>
            <a:r>
              <a:rPr lang="en-US" sz="20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OPTIMIZACIÓN DE INVENTARIOS POR CERCANÍA</a:t>
            </a:r>
          </a:p>
          <a:p>
            <a:pPr algn="l">
              <a:lnSpc>
                <a:spcPts val="4099"/>
              </a:lnSpc>
            </a:pPr>
            <a:r>
              <a:rPr lang="en-US" sz="2039" strike="noStrike" u="none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MENOR HUELLA DE CARBONO</a:t>
            </a:r>
          </a:p>
          <a:p>
            <a:pPr algn="l">
              <a:lnSpc>
                <a:spcPts val="4099"/>
              </a:lnSpc>
            </a:pPr>
            <a:r>
              <a:rPr lang="en-US" sz="2039" strike="noStrike" u="none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ZONAS MANCHESTER, LONDRES Y EDINBURGO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625617" y="5649817"/>
            <a:ext cx="5608217" cy="1271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05"/>
              </a:lnSpc>
            </a:pPr>
            <a:r>
              <a:rPr lang="en-US" b="true" sz="263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DESARROLLO Y </a:t>
            </a:r>
          </a:p>
          <a:p>
            <a:pPr algn="ctr">
              <a:lnSpc>
                <a:spcPts val="5305"/>
              </a:lnSpc>
              <a:spcBef>
                <a:spcPct val="0"/>
              </a:spcBef>
            </a:pPr>
            <a:r>
              <a:rPr lang="en-US" b="true" sz="263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PENETRACIÓN DE MERCADO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853412" y="7147106"/>
            <a:ext cx="8839765" cy="3028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9"/>
              </a:lnSpc>
            </a:pPr>
            <a:r>
              <a:rPr lang="en-US" sz="20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ITALIA Y ESTADOS UNIDOS</a:t>
            </a:r>
          </a:p>
          <a:p>
            <a:pPr algn="l">
              <a:lnSpc>
                <a:spcPts val="4099"/>
              </a:lnSpc>
            </a:pPr>
            <a:r>
              <a:rPr lang="en-US" sz="20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ALIANZAS CON MARKETPLACES LOCALES</a:t>
            </a:r>
          </a:p>
          <a:p>
            <a:pPr algn="l">
              <a:lnSpc>
                <a:spcPts val="4099"/>
              </a:lnSpc>
            </a:pPr>
            <a:r>
              <a:rPr lang="en-US" sz="20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FOCO EN ESTADOS DE ALTA DEMANDA: CALIFORNIA, NUEVA YORK, FLORIDA Y TEXAS CAMPAÑA DE POSICIONAMIENTO</a:t>
            </a:r>
          </a:p>
          <a:p>
            <a:pPr algn="l">
              <a:lnSpc>
                <a:spcPts val="4099"/>
              </a:lnSpc>
            </a:pPr>
            <a:r>
              <a:rPr lang="en-US" sz="20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ESCALADO PROGRESIVO A OTRAS REGIONES</a:t>
            </a:r>
          </a:p>
          <a:p>
            <a:pPr algn="l">
              <a:lnSpc>
                <a:spcPts val="4099"/>
              </a:lnSpc>
            </a:pP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9448235" y="9343034"/>
            <a:ext cx="354765" cy="399020"/>
          </a:xfrm>
          <a:custGeom>
            <a:avLst/>
            <a:gdLst/>
            <a:ahLst/>
            <a:cxnLst/>
            <a:rect r="r" b="b" t="t" l="l"/>
            <a:pathLst>
              <a:path h="399020" w="354765">
                <a:moveTo>
                  <a:pt x="0" y="0"/>
                </a:moveTo>
                <a:lnTo>
                  <a:pt x="354765" y="0"/>
                </a:lnTo>
                <a:lnTo>
                  <a:pt x="354765" y="399021"/>
                </a:lnTo>
                <a:lnTo>
                  <a:pt x="0" y="39902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15019" y="6100524"/>
            <a:ext cx="9936957" cy="915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b="true" sz="6400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Gracias por su atención 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2121943">
            <a:off x="15596687" y="57005"/>
            <a:ext cx="7085175" cy="10560558"/>
          </a:xfrm>
          <a:custGeom>
            <a:avLst/>
            <a:gdLst/>
            <a:ahLst/>
            <a:cxnLst/>
            <a:rect r="r" b="b" t="t" l="l"/>
            <a:pathLst>
              <a:path h="10560558" w="7085175">
                <a:moveTo>
                  <a:pt x="0" y="0"/>
                </a:moveTo>
                <a:lnTo>
                  <a:pt x="7085175" y="0"/>
                </a:lnTo>
                <a:lnTo>
                  <a:pt x="7085175" y="10560558"/>
                </a:lnTo>
                <a:lnTo>
                  <a:pt x="0" y="10560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670849" y="-1950797"/>
            <a:ext cx="6903797" cy="6903797"/>
          </a:xfrm>
          <a:custGeom>
            <a:avLst/>
            <a:gdLst/>
            <a:ahLst/>
            <a:cxnLst/>
            <a:rect r="r" b="b" t="t" l="l"/>
            <a:pathLst>
              <a:path h="6903797" w="6903797">
                <a:moveTo>
                  <a:pt x="0" y="0"/>
                </a:moveTo>
                <a:lnTo>
                  <a:pt x="6903798" y="0"/>
                </a:lnTo>
                <a:lnTo>
                  <a:pt x="6903798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915019" y="7721649"/>
            <a:ext cx="4626961" cy="5130703"/>
          </a:xfrm>
          <a:custGeom>
            <a:avLst/>
            <a:gdLst/>
            <a:ahLst/>
            <a:cxnLst/>
            <a:rect r="r" b="b" t="t" l="l"/>
            <a:pathLst>
              <a:path h="5130703" w="4626961">
                <a:moveTo>
                  <a:pt x="0" y="0"/>
                </a:moveTo>
                <a:lnTo>
                  <a:pt x="4626961" y="0"/>
                </a:lnTo>
                <a:lnTo>
                  <a:pt x="4626961" y="5130702"/>
                </a:lnTo>
                <a:lnTo>
                  <a:pt x="0" y="513070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41257" y="451355"/>
            <a:ext cx="4805486" cy="5481918"/>
          </a:xfrm>
          <a:custGeom>
            <a:avLst/>
            <a:gdLst/>
            <a:ahLst/>
            <a:cxnLst/>
            <a:rect r="r" b="b" t="t" l="l"/>
            <a:pathLst>
              <a:path h="5481918" w="4805486">
                <a:moveTo>
                  <a:pt x="0" y="0"/>
                </a:moveTo>
                <a:lnTo>
                  <a:pt x="4805486" y="0"/>
                </a:lnTo>
                <a:lnTo>
                  <a:pt x="4805486" y="5481918"/>
                </a:lnTo>
                <a:lnTo>
                  <a:pt x="0" y="548191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480599" y="3997324"/>
            <a:ext cx="9936957" cy="1146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Preguntas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34706" y="3625885"/>
            <a:ext cx="4930931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5000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ESPECÍFICOS</a:t>
            </a:r>
          </a:p>
        </p:txBody>
      </p:sp>
      <p:sp>
        <p:nvSpPr>
          <p:cNvPr name="AutoShape 3" id="3"/>
          <p:cNvSpPr/>
          <p:nvPr/>
        </p:nvSpPr>
        <p:spPr>
          <a:xfrm rot="5400000">
            <a:off x="7008748" y="5639531"/>
            <a:ext cx="3846040" cy="0"/>
          </a:xfrm>
          <a:prstGeom prst="line">
            <a:avLst/>
          </a:prstGeom>
          <a:ln cap="flat" w="9525">
            <a:solidFill>
              <a:srgbClr val="6CE5E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2385956">
            <a:off x="13962366" y="-2983358"/>
            <a:ext cx="6903797" cy="6903797"/>
          </a:xfrm>
          <a:custGeom>
            <a:avLst/>
            <a:gdLst/>
            <a:ahLst/>
            <a:cxnLst/>
            <a:rect r="r" b="b" t="t" l="l"/>
            <a:pathLst>
              <a:path h="6903797" w="6903797">
                <a:moveTo>
                  <a:pt x="0" y="0"/>
                </a:moveTo>
                <a:lnTo>
                  <a:pt x="6903797" y="0"/>
                </a:lnTo>
                <a:lnTo>
                  <a:pt x="6903797" y="6903798"/>
                </a:lnTo>
                <a:lnTo>
                  <a:pt x="0" y="69037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35961" y="6319817"/>
            <a:ext cx="6800345" cy="3780938"/>
          </a:xfrm>
          <a:custGeom>
            <a:avLst/>
            <a:gdLst/>
            <a:ahLst/>
            <a:cxnLst/>
            <a:rect r="r" b="b" t="t" l="l"/>
            <a:pathLst>
              <a:path h="3780938" w="6800345">
                <a:moveTo>
                  <a:pt x="0" y="0"/>
                </a:moveTo>
                <a:lnTo>
                  <a:pt x="6800345" y="0"/>
                </a:lnTo>
                <a:lnTo>
                  <a:pt x="6800345" y="3780939"/>
                </a:lnTo>
                <a:lnTo>
                  <a:pt x="0" y="3780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4140637">
            <a:off x="6632908" y="9759124"/>
            <a:ext cx="3594584" cy="3985930"/>
          </a:xfrm>
          <a:custGeom>
            <a:avLst/>
            <a:gdLst/>
            <a:ahLst/>
            <a:cxnLst/>
            <a:rect r="r" b="b" t="t" l="l"/>
            <a:pathLst>
              <a:path h="3985930" w="3594584">
                <a:moveTo>
                  <a:pt x="0" y="0"/>
                </a:moveTo>
                <a:lnTo>
                  <a:pt x="3594584" y="0"/>
                </a:lnTo>
                <a:lnTo>
                  <a:pt x="3594584" y="3985929"/>
                </a:lnTo>
                <a:lnTo>
                  <a:pt x="0" y="39859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588387" y="39916"/>
            <a:ext cx="4004623" cy="3014469"/>
          </a:xfrm>
          <a:custGeom>
            <a:avLst/>
            <a:gdLst/>
            <a:ahLst/>
            <a:cxnLst/>
            <a:rect r="r" b="b" t="t" l="l"/>
            <a:pathLst>
              <a:path h="3014469" w="4004623">
                <a:moveTo>
                  <a:pt x="0" y="0"/>
                </a:moveTo>
                <a:lnTo>
                  <a:pt x="4004623" y="0"/>
                </a:lnTo>
                <a:lnTo>
                  <a:pt x="4004623" y="3014469"/>
                </a:lnTo>
                <a:lnTo>
                  <a:pt x="0" y="30144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437052" y="1104900"/>
            <a:ext cx="5301214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Objetivos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497480" y="4596023"/>
            <a:ext cx="1635343" cy="1635343"/>
          </a:xfrm>
          <a:custGeom>
            <a:avLst/>
            <a:gdLst/>
            <a:ahLst/>
            <a:cxnLst/>
            <a:rect r="r" b="b" t="t" l="l"/>
            <a:pathLst>
              <a:path h="1635343" w="1635343">
                <a:moveTo>
                  <a:pt x="0" y="0"/>
                </a:moveTo>
                <a:lnTo>
                  <a:pt x="1635342" y="0"/>
                </a:lnTo>
                <a:lnTo>
                  <a:pt x="1635342" y="1635343"/>
                </a:lnTo>
                <a:lnTo>
                  <a:pt x="0" y="163534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4964179" y="4512237"/>
            <a:ext cx="1802916" cy="1802916"/>
          </a:xfrm>
          <a:custGeom>
            <a:avLst/>
            <a:gdLst/>
            <a:ahLst/>
            <a:cxnLst/>
            <a:rect r="r" b="b" t="t" l="l"/>
            <a:pathLst>
              <a:path h="1802916" w="1802916">
                <a:moveTo>
                  <a:pt x="0" y="0"/>
                </a:moveTo>
                <a:lnTo>
                  <a:pt x="1802916" y="0"/>
                </a:lnTo>
                <a:lnTo>
                  <a:pt x="1802916" y="1802916"/>
                </a:lnTo>
                <a:lnTo>
                  <a:pt x="0" y="180291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308818" y="7374643"/>
            <a:ext cx="2012666" cy="1452140"/>
          </a:xfrm>
          <a:custGeom>
            <a:avLst/>
            <a:gdLst/>
            <a:ahLst/>
            <a:cxnLst/>
            <a:rect r="r" b="b" t="t" l="l"/>
            <a:pathLst>
              <a:path h="1452140" w="2012666">
                <a:moveTo>
                  <a:pt x="0" y="0"/>
                </a:moveTo>
                <a:lnTo>
                  <a:pt x="2012666" y="0"/>
                </a:lnTo>
                <a:lnTo>
                  <a:pt x="2012666" y="1452140"/>
                </a:lnTo>
                <a:lnTo>
                  <a:pt x="0" y="145214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016034" y="7257289"/>
            <a:ext cx="1699207" cy="1686849"/>
          </a:xfrm>
          <a:custGeom>
            <a:avLst/>
            <a:gdLst/>
            <a:ahLst/>
            <a:cxnLst/>
            <a:rect r="r" b="b" t="t" l="l"/>
            <a:pathLst>
              <a:path h="1686849" w="1699207">
                <a:moveTo>
                  <a:pt x="0" y="0"/>
                </a:moveTo>
                <a:lnTo>
                  <a:pt x="1699207" y="0"/>
                </a:lnTo>
                <a:lnTo>
                  <a:pt x="1699207" y="1686849"/>
                </a:lnTo>
                <a:lnTo>
                  <a:pt x="0" y="16868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114946" y="3625885"/>
            <a:ext cx="4665641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5000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GENERAL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18270" y="4772729"/>
            <a:ext cx="8468542" cy="1268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sz="26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OPTIMIZAR LA GESTIÓN DEL INVENTARIO DE LA EMPRESA DE BEBIDAS HERITAGE.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01299" y="6234877"/>
            <a:ext cx="3827705" cy="60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sz="26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BUSCAR PATRONES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048554" y="6234877"/>
            <a:ext cx="3925022" cy="60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sz="26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ANALIZAR DEMANDA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529321" y="8874408"/>
            <a:ext cx="3827705" cy="60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sz="26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NIVELES DE STOCK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951785" y="8906038"/>
            <a:ext cx="4241025" cy="60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5"/>
              </a:lnSpc>
            </a:pPr>
            <a:r>
              <a:rPr lang="en-US" sz="2639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ARMADO DE REPORTES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85956">
            <a:off x="8913379" y="8358048"/>
            <a:ext cx="4908423" cy="4908423"/>
          </a:xfrm>
          <a:custGeom>
            <a:avLst/>
            <a:gdLst/>
            <a:ahLst/>
            <a:cxnLst/>
            <a:rect r="r" b="b" t="t" l="l"/>
            <a:pathLst>
              <a:path h="4908423" w="4908423">
                <a:moveTo>
                  <a:pt x="0" y="0"/>
                </a:moveTo>
                <a:lnTo>
                  <a:pt x="4908423" y="0"/>
                </a:lnTo>
                <a:lnTo>
                  <a:pt x="4908423" y="4908423"/>
                </a:lnTo>
                <a:lnTo>
                  <a:pt x="0" y="49084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385956">
            <a:off x="12413621" y="8887954"/>
            <a:ext cx="4008772" cy="4008772"/>
          </a:xfrm>
          <a:custGeom>
            <a:avLst/>
            <a:gdLst/>
            <a:ahLst/>
            <a:cxnLst/>
            <a:rect r="r" b="b" t="t" l="l"/>
            <a:pathLst>
              <a:path h="4008772" w="4008772">
                <a:moveTo>
                  <a:pt x="0" y="0"/>
                </a:moveTo>
                <a:lnTo>
                  <a:pt x="4008772" y="0"/>
                </a:lnTo>
                <a:lnTo>
                  <a:pt x="4008772" y="4008772"/>
                </a:lnTo>
                <a:lnTo>
                  <a:pt x="0" y="40087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385956">
            <a:off x="15458379" y="9188718"/>
            <a:ext cx="3759001" cy="3759001"/>
          </a:xfrm>
          <a:custGeom>
            <a:avLst/>
            <a:gdLst/>
            <a:ahLst/>
            <a:cxnLst/>
            <a:rect r="r" b="b" t="t" l="l"/>
            <a:pathLst>
              <a:path h="3759001" w="3759001">
                <a:moveTo>
                  <a:pt x="0" y="0"/>
                </a:moveTo>
                <a:lnTo>
                  <a:pt x="3759000" y="0"/>
                </a:lnTo>
                <a:lnTo>
                  <a:pt x="3759000" y="3759001"/>
                </a:lnTo>
                <a:lnTo>
                  <a:pt x="0" y="37590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432205" y="-906354"/>
            <a:ext cx="3316857" cy="3677966"/>
          </a:xfrm>
          <a:custGeom>
            <a:avLst/>
            <a:gdLst/>
            <a:ahLst/>
            <a:cxnLst/>
            <a:rect r="r" b="b" t="t" l="l"/>
            <a:pathLst>
              <a:path h="3677966" w="3316857">
                <a:moveTo>
                  <a:pt x="0" y="0"/>
                </a:moveTo>
                <a:lnTo>
                  <a:pt x="3316856" y="0"/>
                </a:lnTo>
                <a:lnTo>
                  <a:pt x="3316856" y="3677966"/>
                </a:lnTo>
                <a:lnTo>
                  <a:pt x="0" y="36779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144000" y="3447182"/>
            <a:ext cx="2575765" cy="758680"/>
          </a:xfrm>
          <a:custGeom>
            <a:avLst/>
            <a:gdLst/>
            <a:ahLst/>
            <a:cxnLst/>
            <a:rect r="r" b="b" t="t" l="l"/>
            <a:pathLst>
              <a:path h="758680" w="2575765">
                <a:moveTo>
                  <a:pt x="0" y="0"/>
                </a:moveTo>
                <a:lnTo>
                  <a:pt x="2575765" y="0"/>
                </a:lnTo>
                <a:lnTo>
                  <a:pt x="2575765" y="758680"/>
                </a:lnTo>
                <a:lnTo>
                  <a:pt x="0" y="7586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525818" y="2903300"/>
            <a:ext cx="429146" cy="543882"/>
          </a:xfrm>
          <a:custGeom>
            <a:avLst/>
            <a:gdLst/>
            <a:ahLst/>
            <a:cxnLst/>
            <a:rect r="r" b="b" t="t" l="l"/>
            <a:pathLst>
              <a:path h="543882" w="429146">
                <a:moveTo>
                  <a:pt x="0" y="0"/>
                </a:moveTo>
                <a:lnTo>
                  <a:pt x="429146" y="0"/>
                </a:lnTo>
                <a:lnTo>
                  <a:pt x="429146" y="543882"/>
                </a:lnTo>
                <a:lnTo>
                  <a:pt x="0" y="54388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086651" y="6722096"/>
            <a:ext cx="2622607" cy="863076"/>
          </a:xfrm>
          <a:custGeom>
            <a:avLst/>
            <a:gdLst/>
            <a:ahLst/>
            <a:cxnLst/>
            <a:rect r="r" b="b" t="t" l="l"/>
            <a:pathLst>
              <a:path h="863076" w="2622607">
                <a:moveTo>
                  <a:pt x="0" y="0"/>
                </a:moveTo>
                <a:lnTo>
                  <a:pt x="2622607" y="0"/>
                </a:lnTo>
                <a:lnTo>
                  <a:pt x="2622607" y="863076"/>
                </a:lnTo>
                <a:lnTo>
                  <a:pt x="0" y="86307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573048" y="2903300"/>
            <a:ext cx="3031345" cy="1705131"/>
          </a:xfrm>
          <a:custGeom>
            <a:avLst/>
            <a:gdLst/>
            <a:ahLst/>
            <a:cxnLst/>
            <a:rect r="r" b="b" t="t" l="l"/>
            <a:pathLst>
              <a:path h="1705131" w="3031345">
                <a:moveTo>
                  <a:pt x="0" y="0"/>
                </a:moveTo>
                <a:lnTo>
                  <a:pt x="3031344" y="0"/>
                </a:lnTo>
                <a:lnTo>
                  <a:pt x="3031344" y="1705131"/>
                </a:lnTo>
                <a:lnTo>
                  <a:pt x="0" y="1705131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571210" y="6228221"/>
            <a:ext cx="3031345" cy="1705131"/>
          </a:xfrm>
          <a:custGeom>
            <a:avLst/>
            <a:gdLst/>
            <a:ahLst/>
            <a:cxnLst/>
            <a:rect r="r" b="b" t="t" l="l"/>
            <a:pathLst>
              <a:path h="1705131" w="3031345">
                <a:moveTo>
                  <a:pt x="0" y="0"/>
                </a:moveTo>
                <a:lnTo>
                  <a:pt x="3031344" y="0"/>
                </a:lnTo>
                <a:lnTo>
                  <a:pt x="3031344" y="1705131"/>
                </a:lnTo>
                <a:lnTo>
                  <a:pt x="0" y="1705131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843285" y="5070881"/>
            <a:ext cx="2521519" cy="1324943"/>
          </a:xfrm>
          <a:custGeom>
            <a:avLst/>
            <a:gdLst/>
            <a:ahLst/>
            <a:cxnLst/>
            <a:rect r="r" b="b" t="t" l="l"/>
            <a:pathLst>
              <a:path h="1324943" w="2521519">
                <a:moveTo>
                  <a:pt x="0" y="0"/>
                </a:moveTo>
                <a:lnTo>
                  <a:pt x="2521519" y="0"/>
                </a:lnTo>
                <a:lnTo>
                  <a:pt x="2521519" y="1324943"/>
                </a:lnTo>
                <a:lnTo>
                  <a:pt x="0" y="132494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0678739">
            <a:off x="5965011" y="6179849"/>
            <a:ext cx="2348959" cy="1665626"/>
          </a:xfrm>
          <a:custGeom>
            <a:avLst/>
            <a:gdLst/>
            <a:ahLst/>
            <a:cxnLst/>
            <a:rect r="r" b="b" t="t" l="l"/>
            <a:pathLst>
              <a:path h="1665626" w="2348959">
                <a:moveTo>
                  <a:pt x="0" y="0"/>
                </a:moveTo>
                <a:lnTo>
                  <a:pt x="2348959" y="0"/>
                </a:lnTo>
                <a:lnTo>
                  <a:pt x="2348959" y="1665626"/>
                </a:lnTo>
                <a:lnTo>
                  <a:pt x="0" y="1665626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-200187" y="3373603"/>
            <a:ext cx="7157626" cy="7157626"/>
          </a:xfrm>
          <a:custGeom>
            <a:avLst/>
            <a:gdLst/>
            <a:ahLst/>
            <a:cxnLst/>
            <a:rect r="r" b="b" t="t" l="l"/>
            <a:pathLst>
              <a:path h="7157626" w="7157626">
                <a:moveTo>
                  <a:pt x="0" y="0"/>
                </a:moveTo>
                <a:lnTo>
                  <a:pt x="7157626" y="0"/>
                </a:lnTo>
                <a:lnTo>
                  <a:pt x="7157626" y="7157626"/>
                </a:lnTo>
                <a:lnTo>
                  <a:pt x="0" y="7157626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1073669" y="128622"/>
            <a:ext cx="1924349" cy="2008334"/>
          </a:xfrm>
          <a:custGeom>
            <a:avLst/>
            <a:gdLst/>
            <a:ahLst/>
            <a:cxnLst/>
            <a:rect r="r" b="b" t="t" l="l"/>
            <a:pathLst>
              <a:path h="2008334" w="1924349">
                <a:moveTo>
                  <a:pt x="0" y="0"/>
                </a:moveTo>
                <a:lnTo>
                  <a:pt x="1924349" y="0"/>
                </a:lnTo>
                <a:lnTo>
                  <a:pt x="1924349" y="2008335"/>
                </a:lnTo>
                <a:lnTo>
                  <a:pt x="0" y="2008335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772054" y="2630944"/>
            <a:ext cx="2832338" cy="1977487"/>
          </a:xfrm>
          <a:custGeom>
            <a:avLst/>
            <a:gdLst/>
            <a:ahLst/>
            <a:cxnLst/>
            <a:rect r="r" b="b" t="t" l="l"/>
            <a:pathLst>
              <a:path h="1977487" w="2832338">
                <a:moveTo>
                  <a:pt x="0" y="0"/>
                </a:moveTo>
                <a:lnTo>
                  <a:pt x="2832338" y="0"/>
                </a:lnTo>
                <a:lnTo>
                  <a:pt x="2832338" y="1977487"/>
                </a:lnTo>
                <a:lnTo>
                  <a:pt x="0" y="197748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sp>
        <p:nvSpPr>
          <p:cNvPr name="TextBox 17" id="17"/>
          <p:cNvSpPr txBox="true"/>
          <p:nvPr/>
        </p:nvSpPr>
        <p:spPr>
          <a:xfrm rot="0">
            <a:off x="2573048" y="676271"/>
            <a:ext cx="8500621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TÉCNOLOGIAS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9014430" y="2767122"/>
            <a:ext cx="2832338" cy="1977487"/>
          </a:xfrm>
          <a:custGeom>
            <a:avLst/>
            <a:gdLst/>
            <a:ahLst/>
            <a:cxnLst/>
            <a:rect r="r" b="b" t="t" l="l"/>
            <a:pathLst>
              <a:path h="1977487" w="2832338">
                <a:moveTo>
                  <a:pt x="0" y="0"/>
                </a:moveTo>
                <a:lnTo>
                  <a:pt x="2832339" y="0"/>
                </a:lnTo>
                <a:lnTo>
                  <a:pt x="2832339" y="1977487"/>
                </a:lnTo>
                <a:lnTo>
                  <a:pt x="0" y="197748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13738199" y="4744609"/>
            <a:ext cx="2832338" cy="1977487"/>
          </a:xfrm>
          <a:custGeom>
            <a:avLst/>
            <a:gdLst/>
            <a:ahLst/>
            <a:cxnLst/>
            <a:rect r="r" b="b" t="t" l="l"/>
            <a:pathLst>
              <a:path h="1977487" w="2832338">
                <a:moveTo>
                  <a:pt x="0" y="0"/>
                </a:moveTo>
                <a:lnTo>
                  <a:pt x="2832339" y="0"/>
                </a:lnTo>
                <a:lnTo>
                  <a:pt x="2832339" y="1977487"/>
                </a:lnTo>
                <a:lnTo>
                  <a:pt x="0" y="197748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sp>
        <p:nvSpPr>
          <p:cNvPr name="Freeform 20" id="20"/>
          <p:cNvSpPr/>
          <p:nvPr/>
        </p:nvSpPr>
        <p:spPr>
          <a:xfrm flipH="false" flipV="false" rot="0">
            <a:off x="8663355" y="6092043"/>
            <a:ext cx="2832338" cy="1977487"/>
          </a:xfrm>
          <a:custGeom>
            <a:avLst/>
            <a:gdLst/>
            <a:ahLst/>
            <a:cxnLst/>
            <a:rect r="r" b="b" t="t" l="l"/>
            <a:pathLst>
              <a:path h="1977487" w="2832338">
                <a:moveTo>
                  <a:pt x="0" y="0"/>
                </a:moveTo>
                <a:lnTo>
                  <a:pt x="2832339" y="0"/>
                </a:lnTo>
                <a:lnTo>
                  <a:pt x="2832339" y="1977487"/>
                </a:lnTo>
                <a:lnTo>
                  <a:pt x="0" y="197748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sp>
        <p:nvSpPr>
          <p:cNvPr name="Freeform 21" id="21"/>
          <p:cNvSpPr/>
          <p:nvPr/>
        </p:nvSpPr>
        <p:spPr>
          <a:xfrm flipH="false" flipV="false" rot="0">
            <a:off x="2981785" y="6023919"/>
            <a:ext cx="2832338" cy="1977487"/>
          </a:xfrm>
          <a:custGeom>
            <a:avLst/>
            <a:gdLst/>
            <a:ahLst/>
            <a:cxnLst/>
            <a:rect r="r" b="b" t="t" l="l"/>
            <a:pathLst>
              <a:path h="1977487" w="2832338">
                <a:moveTo>
                  <a:pt x="0" y="0"/>
                </a:moveTo>
                <a:lnTo>
                  <a:pt x="2832338" y="0"/>
                </a:lnTo>
                <a:lnTo>
                  <a:pt x="2832338" y="1977487"/>
                </a:lnTo>
                <a:lnTo>
                  <a:pt x="0" y="197748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sp>
        <p:nvSpPr>
          <p:cNvPr name="Freeform 22" id="22"/>
          <p:cNvSpPr/>
          <p:nvPr/>
        </p:nvSpPr>
        <p:spPr>
          <a:xfrm flipH="true" flipV="false" rot="-9611464">
            <a:off x="11580322" y="3373049"/>
            <a:ext cx="2348959" cy="1665626"/>
          </a:xfrm>
          <a:custGeom>
            <a:avLst/>
            <a:gdLst/>
            <a:ahLst/>
            <a:cxnLst/>
            <a:rect r="r" b="b" t="t" l="l"/>
            <a:pathLst>
              <a:path h="1665626" w="2348959">
                <a:moveTo>
                  <a:pt x="2348959" y="0"/>
                </a:moveTo>
                <a:lnTo>
                  <a:pt x="0" y="0"/>
                </a:lnTo>
                <a:lnTo>
                  <a:pt x="0" y="1665625"/>
                </a:lnTo>
                <a:lnTo>
                  <a:pt x="2348959" y="1665625"/>
                </a:lnTo>
                <a:lnTo>
                  <a:pt x="2348959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true" flipV="true" rot="-10357394">
            <a:off x="5825772" y="2752420"/>
            <a:ext cx="2724822" cy="1932147"/>
          </a:xfrm>
          <a:custGeom>
            <a:avLst/>
            <a:gdLst/>
            <a:ahLst/>
            <a:cxnLst/>
            <a:rect r="r" b="b" t="t" l="l"/>
            <a:pathLst>
              <a:path h="1932147" w="2724822">
                <a:moveTo>
                  <a:pt x="2724822" y="1932147"/>
                </a:moveTo>
                <a:lnTo>
                  <a:pt x="0" y="1932147"/>
                </a:lnTo>
                <a:lnTo>
                  <a:pt x="0" y="0"/>
                </a:lnTo>
                <a:lnTo>
                  <a:pt x="2724822" y="0"/>
                </a:lnTo>
                <a:lnTo>
                  <a:pt x="2724822" y="1932147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true" flipV="false" rot="-2248315">
            <a:off x="11804739" y="6179849"/>
            <a:ext cx="2348959" cy="1665626"/>
          </a:xfrm>
          <a:custGeom>
            <a:avLst/>
            <a:gdLst/>
            <a:ahLst/>
            <a:cxnLst/>
            <a:rect r="r" b="b" t="t" l="l"/>
            <a:pathLst>
              <a:path h="1665626" w="2348959">
                <a:moveTo>
                  <a:pt x="2348960" y="0"/>
                </a:moveTo>
                <a:lnTo>
                  <a:pt x="0" y="0"/>
                </a:lnTo>
                <a:lnTo>
                  <a:pt x="0" y="1665626"/>
                </a:lnTo>
                <a:lnTo>
                  <a:pt x="2348960" y="1665626"/>
                </a:lnTo>
                <a:lnTo>
                  <a:pt x="234896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755142">
            <a:off x="-1111138" y="6838637"/>
            <a:ext cx="3628801" cy="4023872"/>
          </a:xfrm>
          <a:custGeom>
            <a:avLst/>
            <a:gdLst/>
            <a:ahLst/>
            <a:cxnLst/>
            <a:rect r="r" b="b" t="t" l="l"/>
            <a:pathLst>
              <a:path h="4023872" w="3628801">
                <a:moveTo>
                  <a:pt x="0" y="0"/>
                </a:moveTo>
                <a:lnTo>
                  <a:pt x="3628801" y="0"/>
                </a:lnTo>
                <a:lnTo>
                  <a:pt x="3628801" y="4023873"/>
                </a:lnTo>
                <a:lnTo>
                  <a:pt x="0" y="40238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02169">
            <a:off x="15263951" y="6257334"/>
            <a:ext cx="4801546" cy="6001932"/>
          </a:xfrm>
          <a:custGeom>
            <a:avLst/>
            <a:gdLst/>
            <a:ahLst/>
            <a:cxnLst/>
            <a:rect r="r" b="b" t="t" l="l"/>
            <a:pathLst>
              <a:path h="6001932" w="4801546">
                <a:moveTo>
                  <a:pt x="0" y="0"/>
                </a:moveTo>
                <a:lnTo>
                  <a:pt x="4801546" y="0"/>
                </a:lnTo>
                <a:lnTo>
                  <a:pt x="4801546" y="6001932"/>
                </a:lnTo>
                <a:lnTo>
                  <a:pt x="0" y="60019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55123" y="2717838"/>
            <a:ext cx="17377755" cy="6981500"/>
          </a:xfrm>
          <a:custGeom>
            <a:avLst/>
            <a:gdLst/>
            <a:ahLst/>
            <a:cxnLst/>
            <a:rect r="r" b="b" t="t" l="l"/>
            <a:pathLst>
              <a:path h="6981500" w="17377755">
                <a:moveTo>
                  <a:pt x="0" y="0"/>
                </a:moveTo>
                <a:lnTo>
                  <a:pt x="17377754" y="0"/>
                </a:lnTo>
                <a:lnTo>
                  <a:pt x="17377754" y="6981500"/>
                </a:lnTo>
                <a:lnTo>
                  <a:pt x="0" y="69815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038143" y="93327"/>
            <a:ext cx="2556543" cy="2345628"/>
          </a:xfrm>
          <a:custGeom>
            <a:avLst/>
            <a:gdLst/>
            <a:ahLst/>
            <a:cxnLst/>
            <a:rect r="r" b="b" t="t" l="l"/>
            <a:pathLst>
              <a:path h="2345628" w="2556543">
                <a:moveTo>
                  <a:pt x="0" y="0"/>
                </a:moveTo>
                <a:lnTo>
                  <a:pt x="2556543" y="0"/>
                </a:lnTo>
                <a:lnTo>
                  <a:pt x="2556543" y="2345628"/>
                </a:lnTo>
                <a:lnTo>
                  <a:pt x="0" y="23456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742465" y="801003"/>
            <a:ext cx="11528070" cy="996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Plan de trabajo del proyecto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12732" y="6775369"/>
            <a:ext cx="3231988" cy="4114800"/>
          </a:xfrm>
          <a:custGeom>
            <a:avLst/>
            <a:gdLst/>
            <a:ahLst/>
            <a:cxnLst/>
            <a:rect r="r" b="b" t="t" l="l"/>
            <a:pathLst>
              <a:path h="4114800" w="3231988">
                <a:moveTo>
                  <a:pt x="0" y="0"/>
                </a:moveTo>
                <a:lnTo>
                  <a:pt x="3231989" y="0"/>
                </a:lnTo>
                <a:lnTo>
                  <a:pt x="323198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201900" y="-1354138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828888" y="1621745"/>
            <a:ext cx="11797808" cy="8216251"/>
          </a:xfrm>
          <a:custGeom>
            <a:avLst/>
            <a:gdLst/>
            <a:ahLst/>
            <a:cxnLst/>
            <a:rect r="r" b="b" t="t" l="l"/>
            <a:pathLst>
              <a:path h="8216251" w="11797808">
                <a:moveTo>
                  <a:pt x="0" y="0"/>
                </a:moveTo>
                <a:lnTo>
                  <a:pt x="11797808" y="0"/>
                </a:lnTo>
                <a:lnTo>
                  <a:pt x="11797808" y="8216250"/>
                </a:lnTo>
                <a:lnTo>
                  <a:pt x="0" y="82162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-33741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3262" y="2760662"/>
            <a:ext cx="4360312" cy="4745917"/>
          </a:xfrm>
          <a:custGeom>
            <a:avLst/>
            <a:gdLst/>
            <a:ahLst/>
            <a:cxnLst/>
            <a:rect r="r" b="b" t="t" l="l"/>
            <a:pathLst>
              <a:path h="4745917" w="4360312">
                <a:moveTo>
                  <a:pt x="0" y="0"/>
                </a:moveTo>
                <a:lnTo>
                  <a:pt x="4360312" y="0"/>
                </a:lnTo>
                <a:lnTo>
                  <a:pt x="4360312" y="4745918"/>
                </a:lnTo>
                <a:lnTo>
                  <a:pt x="0" y="474591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78800" y="409575"/>
            <a:ext cx="9365883" cy="996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Plan Script 1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270815">
            <a:off x="6070430" y="9367747"/>
            <a:ext cx="6903797" cy="6903797"/>
          </a:xfrm>
          <a:custGeom>
            <a:avLst/>
            <a:gdLst/>
            <a:ahLst/>
            <a:cxnLst/>
            <a:rect r="r" b="b" t="t" l="l"/>
            <a:pathLst>
              <a:path h="6903797" w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077939">
            <a:off x="1885931" y="8555595"/>
            <a:ext cx="5121852" cy="7634196"/>
          </a:xfrm>
          <a:custGeom>
            <a:avLst/>
            <a:gdLst/>
            <a:ahLst/>
            <a:cxnLst/>
            <a:rect r="r" b="b" t="t" l="l"/>
            <a:pathLst>
              <a:path h="7634196" w="5121852">
                <a:moveTo>
                  <a:pt x="0" y="0"/>
                </a:moveTo>
                <a:lnTo>
                  <a:pt x="5121852" y="0"/>
                </a:lnTo>
                <a:lnTo>
                  <a:pt x="5121852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400000">
            <a:off x="5783457" y="5374471"/>
            <a:ext cx="5867614" cy="853471"/>
          </a:xfrm>
          <a:custGeom>
            <a:avLst/>
            <a:gdLst/>
            <a:ahLst/>
            <a:cxnLst/>
            <a:rect r="r" b="b" t="t" l="l"/>
            <a:pathLst>
              <a:path h="853471" w="5867614">
                <a:moveTo>
                  <a:pt x="0" y="0"/>
                </a:moveTo>
                <a:lnTo>
                  <a:pt x="5867614" y="0"/>
                </a:lnTo>
                <a:lnTo>
                  <a:pt x="5867614" y="853471"/>
                </a:lnTo>
                <a:lnTo>
                  <a:pt x="0" y="85347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157910" y="2323383"/>
            <a:ext cx="1487909" cy="1088033"/>
          </a:xfrm>
          <a:custGeom>
            <a:avLst/>
            <a:gdLst/>
            <a:ahLst/>
            <a:cxnLst/>
            <a:rect r="r" b="b" t="t" l="l"/>
            <a:pathLst>
              <a:path h="1088033" w="1487909">
                <a:moveTo>
                  <a:pt x="0" y="0"/>
                </a:moveTo>
                <a:lnTo>
                  <a:pt x="1487909" y="0"/>
                </a:lnTo>
                <a:lnTo>
                  <a:pt x="1487909" y="1088033"/>
                </a:lnTo>
                <a:lnTo>
                  <a:pt x="0" y="108803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114100" y="2253491"/>
            <a:ext cx="1330758" cy="1410074"/>
          </a:xfrm>
          <a:custGeom>
            <a:avLst/>
            <a:gdLst/>
            <a:ahLst/>
            <a:cxnLst/>
            <a:rect r="r" b="b" t="t" l="l"/>
            <a:pathLst>
              <a:path h="1410074" w="1330758">
                <a:moveTo>
                  <a:pt x="0" y="0"/>
                </a:moveTo>
                <a:lnTo>
                  <a:pt x="1330758" y="0"/>
                </a:lnTo>
                <a:lnTo>
                  <a:pt x="1330758" y="1410074"/>
                </a:lnTo>
                <a:lnTo>
                  <a:pt x="0" y="141007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941613" y="100876"/>
            <a:ext cx="1669775" cy="1657631"/>
          </a:xfrm>
          <a:custGeom>
            <a:avLst/>
            <a:gdLst/>
            <a:ahLst/>
            <a:cxnLst/>
            <a:rect r="r" b="b" t="t" l="l"/>
            <a:pathLst>
              <a:path h="1657631" w="1669775">
                <a:moveTo>
                  <a:pt x="0" y="0"/>
                </a:moveTo>
                <a:lnTo>
                  <a:pt x="1669775" y="0"/>
                </a:lnTo>
                <a:lnTo>
                  <a:pt x="1669775" y="1657631"/>
                </a:lnTo>
                <a:lnTo>
                  <a:pt x="0" y="165763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13201" y="7787641"/>
            <a:ext cx="450769" cy="648588"/>
          </a:xfrm>
          <a:custGeom>
            <a:avLst/>
            <a:gdLst/>
            <a:ahLst/>
            <a:cxnLst/>
            <a:rect r="r" b="b" t="t" l="l"/>
            <a:pathLst>
              <a:path h="648588" w="450769">
                <a:moveTo>
                  <a:pt x="0" y="0"/>
                </a:moveTo>
                <a:lnTo>
                  <a:pt x="450769" y="0"/>
                </a:lnTo>
                <a:lnTo>
                  <a:pt x="450769" y="648588"/>
                </a:lnTo>
                <a:lnTo>
                  <a:pt x="0" y="64858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20325" y="5603875"/>
            <a:ext cx="645887" cy="499094"/>
          </a:xfrm>
          <a:custGeom>
            <a:avLst/>
            <a:gdLst/>
            <a:ahLst/>
            <a:cxnLst/>
            <a:rect r="r" b="b" t="t" l="l"/>
            <a:pathLst>
              <a:path h="499094" w="645887">
                <a:moveTo>
                  <a:pt x="0" y="0"/>
                </a:moveTo>
                <a:lnTo>
                  <a:pt x="645887" y="0"/>
                </a:lnTo>
                <a:lnTo>
                  <a:pt x="645887" y="499094"/>
                </a:lnTo>
                <a:lnTo>
                  <a:pt x="0" y="49909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10959" y="6761707"/>
            <a:ext cx="655253" cy="655253"/>
          </a:xfrm>
          <a:custGeom>
            <a:avLst/>
            <a:gdLst/>
            <a:ahLst/>
            <a:cxnLst/>
            <a:rect r="r" b="b" t="t" l="l"/>
            <a:pathLst>
              <a:path h="655253" w="655253">
                <a:moveTo>
                  <a:pt x="0" y="0"/>
                </a:moveTo>
                <a:lnTo>
                  <a:pt x="655253" y="0"/>
                </a:lnTo>
                <a:lnTo>
                  <a:pt x="655253" y="655252"/>
                </a:lnTo>
                <a:lnTo>
                  <a:pt x="0" y="655252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79204" y="3798819"/>
            <a:ext cx="608829" cy="608829"/>
          </a:xfrm>
          <a:custGeom>
            <a:avLst/>
            <a:gdLst/>
            <a:ahLst/>
            <a:cxnLst/>
            <a:rect r="r" b="b" t="t" l="l"/>
            <a:pathLst>
              <a:path h="608829" w="608829">
                <a:moveTo>
                  <a:pt x="0" y="0"/>
                </a:moveTo>
                <a:lnTo>
                  <a:pt x="608829" y="0"/>
                </a:lnTo>
                <a:lnTo>
                  <a:pt x="608829" y="608829"/>
                </a:lnTo>
                <a:lnTo>
                  <a:pt x="0" y="608829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917858" y="3663565"/>
            <a:ext cx="673272" cy="663401"/>
          </a:xfrm>
          <a:custGeom>
            <a:avLst/>
            <a:gdLst/>
            <a:ahLst/>
            <a:cxnLst/>
            <a:rect r="r" b="b" t="t" l="l"/>
            <a:pathLst>
              <a:path h="663401" w="673272">
                <a:moveTo>
                  <a:pt x="0" y="0"/>
                </a:moveTo>
                <a:lnTo>
                  <a:pt x="673272" y="0"/>
                </a:lnTo>
                <a:lnTo>
                  <a:pt x="673272" y="663401"/>
                </a:lnTo>
                <a:lnTo>
                  <a:pt x="0" y="66340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064408" y="6017404"/>
            <a:ext cx="458636" cy="540111"/>
          </a:xfrm>
          <a:custGeom>
            <a:avLst/>
            <a:gdLst/>
            <a:ahLst/>
            <a:cxnLst/>
            <a:rect r="r" b="b" t="t" l="l"/>
            <a:pathLst>
              <a:path h="540111" w="458636">
                <a:moveTo>
                  <a:pt x="0" y="0"/>
                </a:moveTo>
                <a:lnTo>
                  <a:pt x="458636" y="0"/>
                </a:lnTo>
                <a:lnTo>
                  <a:pt x="458636" y="540111"/>
                </a:lnTo>
                <a:lnTo>
                  <a:pt x="0" y="540111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974590" y="8247952"/>
            <a:ext cx="683663" cy="637671"/>
          </a:xfrm>
          <a:custGeom>
            <a:avLst/>
            <a:gdLst/>
            <a:ahLst/>
            <a:cxnLst/>
            <a:rect r="r" b="b" t="t" l="l"/>
            <a:pathLst>
              <a:path h="637671" w="683663">
                <a:moveTo>
                  <a:pt x="0" y="0"/>
                </a:moveTo>
                <a:lnTo>
                  <a:pt x="683663" y="0"/>
                </a:lnTo>
                <a:lnTo>
                  <a:pt x="683663" y="637672"/>
                </a:lnTo>
                <a:lnTo>
                  <a:pt x="0" y="637672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041713" y="4798387"/>
            <a:ext cx="549418" cy="703941"/>
          </a:xfrm>
          <a:custGeom>
            <a:avLst/>
            <a:gdLst/>
            <a:ahLst/>
            <a:cxnLst/>
            <a:rect r="r" b="b" t="t" l="l"/>
            <a:pathLst>
              <a:path h="703941" w="549418">
                <a:moveTo>
                  <a:pt x="0" y="0"/>
                </a:moveTo>
                <a:lnTo>
                  <a:pt x="549417" y="0"/>
                </a:lnTo>
                <a:lnTo>
                  <a:pt x="549417" y="703942"/>
                </a:lnTo>
                <a:lnTo>
                  <a:pt x="0" y="703942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087103" y="7203769"/>
            <a:ext cx="504027" cy="500361"/>
          </a:xfrm>
          <a:custGeom>
            <a:avLst/>
            <a:gdLst/>
            <a:ahLst/>
            <a:cxnLst/>
            <a:rect r="r" b="b" t="t" l="l"/>
            <a:pathLst>
              <a:path h="500361" w="504027">
                <a:moveTo>
                  <a:pt x="0" y="0"/>
                </a:moveTo>
                <a:lnTo>
                  <a:pt x="504027" y="0"/>
                </a:lnTo>
                <a:lnTo>
                  <a:pt x="504027" y="500362"/>
                </a:lnTo>
                <a:lnTo>
                  <a:pt x="0" y="500362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456577" y="4763516"/>
            <a:ext cx="773382" cy="487934"/>
          </a:xfrm>
          <a:custGeom>
            <a:avLst/>
            <a:gdLst/>
            <a:ahLst/>
            <a:cxnLst/>
            <a:rect r="r" b="b" t="t" l="l"/>
            <a:pathLst>
              <a:path h="487934" w="773382">
                <a:moveTo>
                  <a:pt x="0" y="0"/>
                </a:moveTo>
                <a:lnTo>
                  <a:pt x="773382" y="0"/>
                </a:lnTo>
                <a:lnTo>
                  <a:pt x="773382" y="487934"/>
                </a:lnTo>
                <a:lnTo>
                  <a:pt x="0" y="487934"/>
                </a:lnTo>
                <a:lnTo>
                  <a:pt x="0" y="0"/>
                </a:lnTo>
                <a:close/>
              </a:path>
            </a:pathLst>
          </a:custGeom>
          <a:blipFill>
            <a:blip r:embed="rId31">
              <a:extLst>
                <a:ext uri="{96DAC541-7B7A-43D3-8B79-37D633B846F1}">
                  <asvg:svgBlip xmlns:asvg="http://schemas.microsoft.com/office/drawing/2016/SVG/main" r:embed="rId3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613201" y="8691690"/>
            <a:ext cx="474832" cy="702557"/>
          </a:xfrm>
          <a:custGeom>
            <a:avLst/>
            <a:gdLst/>
            <a:ahLst/>
            <a:cxnLst/>
            <a:rect r="r" b="b" t="t" l="l"/>
            <a:pathLst>
              <a:path h="702557" w="474832">
                <a:moveTo>
                  <a:pt x="0" y="0"/>
                </a:moveTo>
                <a:lnTo>
                  <a:pt x="474832" y="0"/>
                </a:lnTo>
                <a:lnTo>
                  <a:pt x="474832" y="702557"/>
                </a:lnTo>
                <a:lnTo>
                  <a:pt x="0" y="702557"/>
                </a:lnTo>
                <a:lnTo>
                  <a:pt x="0" y="0"/>
                </a:lnTo>
                <a:close/>
              </a:path>
            </a:pathLst>
          </a:custGeom>
          <a:blipFill>
            <a:blip r:embed="rId33">
              <a:extLst>
                <a:ext uri="{96DAC541-7B7A-43D3-8B79-37D633B846F1}">
                  <asvg:svgBlip xmlns:asvg="http://schemas.microsoft.com/office/drawing/2016/SVG/main" r:embed="rId3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700" y="167551"/>
            <a:ext cx="15541732" cy="2155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Limpieza y transformación de datos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06525" y="3791961"/>
            <a:ext cx="6080664" cy="414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sz="18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ENCABEZADOS DENTRO DE LOS DATOS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57383" y="2686424"/>
            <a:ext cx="4121218" cy="543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23"/>
              </a:lnSpc>
            </a:pPr>
            <a:r>
              <a:rPr lang="en-US" b="true" sz="239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¿QUE ENCONTRAMOS?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060324" y="2686424"/>
            <a:ext cx="4901935" cy="543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23"/>
              </a:lnSpc>
            </a:pPr>
            <a:r>
              <a:rPr lang="en-US" b="true" sz="2399">
                <a:solidFill>
                  <a:srgbClr val="061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¿QUE ACCIONES TOMAMOS?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867615" y="3716374"/>
            <a:ext cx="4246745" cy="414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sz="18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ELIMINAMOS LOS ENCABEZADOS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06525" y="4728591"/>
            <a:ext cx="6080664" cy="414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sz="18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DATOS VACIOS EN ALGUNAS FILAS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06525" y="5604957"/>
            <a:ext cx="6080664" cy="414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sz="18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DATOS MAL CARGADOS EN NOMBRE PROVEEDOR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06525" y="6581841"/>
            <a:ext cx="6555217" cy="872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sz="18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COLUMNAS CON ALTO PORCENTAJE DE DATOS FALTANTES (CITY, APPROVAL)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406525" y="7833043"/>
            <a:ext cx="6555217" cy="414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sz="18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NO SE ENCONTRARON DATOS DUPLICADOS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867615" y="4728591"/>
            <a:ext cx="5908885" cy="872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sz="18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SE REEMPLAZO DATOS FALTANTES O SE ELIMINO ESTAS FILAS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867355" y="5910912"/>
            <a:ext cx="5909145" cy="872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sz="18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SE ELIMINO LA INFORMACIÓN QUE NO CORRESPONDIA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867615" y="6946458"/>
            <a:ext cx="6095972" cy="872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sz="18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SE ELIMINO ALGUNAS COLUMNAS O SE REEMPLAZO CON DATOS DE OTRAS TRABLAS.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867615" y="8132892"/>
            <a:ext cx="5391796" cy="872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sz="18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SE MODIFICO TIPOS DE DATOS FECHA Y ESPACIOS VACIOS EN LOS DATOS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406525" y="8764076"/>
            <a:ext cx="6555217" cy="414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sz="1800">
                <a:solidFill>
                  <a:srgbClr val="061D3D"/>
                </a:solidFill>
                <a:latin typeface="Montserrat"/>
                <a:ea typeface="Montserrat"/>
                <a:cs typeface="Montserrat"/>
                <a:sym typeface="Montserrat"/>
              </a:rPr>
              <a:t>ERRORES EN LLAVES PRIMARIAS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85956">
            <a:off x="15207945" y="6429859"/>
            <a:ext cx="7425516" cy="7425516"/>
          </a:xfrm>
          <a:custGeom>
            <a:avLst/>
            <a:gdLst/>
            <a:ahLst/>
            <a:cxnLst/>
            <a:rect r="r" b="b" t="t" l="l"/>
            <a:pathLst>
              <a:path h="7425516" w="7425516">
                <a:moveTo>
                  <a:pt x="0" y="0"/>
                </a:moveTo>
                <a:lnTo>
                  <a:pt x="7425517" y="0"/>
                </a:lnTo>
                <a:lnTo>
                  <a:pt x="7425517" y="7425516"/>
                </a:lnTo>
                <a:lnTo>
                  <a:pt x="0" y="74255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121943">
            <a:off x="-6921463" y="3734720"/>
            <a:ext cx="7085175" cy="10560558"/>
          </a:xfrm>
          <a:custGeom>
            <a:avLst/>
            <a:gdLst/>
            <a:ahLst/>
            <a:cxnLst/>
            <a:rect r="r" b="b" t="t" l="l"/>
            <a:pathLst>
              <a:path h="10560558" w="7085175">
                <a:moveTo>
                  <a:pt x="0" y="0"/>
                </a:moveTo>
                <a:lnTo>
                  <a:pt x="7085175" y="0"/>
                </a:lnTo>
                <a:lnTo>
                  <a:pt x="7085175" y="10560559"/>
                </a:lnTo>
                <a:lnTo>
                  <a:pt x="0" y="105605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685796" y="243045"/>
            <a:ext cx="2390134" cy="2415596"/>
          </a:xfrm>
          <a:custGeom>
            <a:avLst/>
            <a:gdLst/>
            <a:ahLst/>
            <a:cxnLst/>
            <a:rect r="r" b="b" t="t" l="l"/>
            <a:pathLst>
              <a:path h="2415596" w="2390134">
                <a:moveTo>
                  <a:pt x="0" y="0"/>
                </a:moveTo>
                <a:lnTo>
                  <a:pt x="2390133" y="0"/>
                </a:lnTo>
                <a:lnTo>
                  <a:pt x="2390133" y="2415597"/>
                </a:lnTo>
                <a:lnTo>
                  <a:pt x="0" y="24155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06525" y="2527996"/>
            <a:ext cx="13777292" cy="6730304"/>
          </a:xfrm>
          <a:custGeom>
            <a:avLst/>
            <a:gdLst/>
            <a:ahLst/>
            <a:cxnLst/>
            <a:rect r="r" b="b" t="t" l="l"/>
            <a:pathLst>
              <a:path h="6730304" w="13777292">
                <a:moveTo>
                  <a:pt x="0" y="0"/>
                </a:moveTo>
                <a:lnTo>
                  <a:pt x="13777291" y="0"/>
                </a:lnTo>
                <a:lnTo>
                  <a:pt x="13777291" y="6730304"/>
                </a:lnTo>
                <a:lnTo>
                  <a:pt x="0" y="673030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886" t="0" r="-886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17568" y="769937"/>
            <a:ext cx="12788743" cy="996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MÓDELO ENTIDAD-RELACIÓN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86292">
            <a:off x="16139073" y="-2015502"/>
            <a:ext cx="4511165" cy="6723959"/>
          </a:xfrm>
          <a:custGeom>
            <a:avLst/>
            <a:gdLst/>
            <a:ahLst/>
            <a:cxnLst/>
            <a:rect r="r" b="b" t="t" l="l"/>
            <a:pathLst>
              <a:path h="6723959" w="4511165">
                <a:moveTo>
                  <a:pt x="0" y="0"/>
                </a:moveTo>
                <a:lnTo>
                  <a:pt x="4511165" y="0"/>
                </a:lnTo>
                <a:lnTo>
                  <a:pt x="4511165" y="6723959"/>
                </a:lnTo>
                <a:lnTo>
                  <a:pt x="0" y="67239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35650">
            <a:off x="14040735" y="-2369291"/>
            <a:ext cx="4395681" cy="4395681"/>
          </a:xfrm>
          <a:custGeom>
            <a:avLst/>
            <a:gdLst/>
            <a:ahLst/>
            <a:cxnLst/>
            <a:rect r="r" b="b" t="t" l="l"/>
            <a:pathLst>
              <a:path h="4395681" w="4395681">
                <a:moveTo>
                  <a:pt x="0" y="0"/>
                </a:moveTo>
                <a:lnTo>
                  <a:pt x="4395681" y="0"/>
                </a:lnTo>
                <a:lnTo>
                  <a:pt x="4395681" y="4395682"/>
                </a:lnTo>
                <a:lnTo>
                  <a:pt x="0" y="43956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435650">
            <a:off x="15320353" y="2498402"/>
            <a:ext cx="1588795" cy="1761769"/>
          </a:xfrm>
          <a:custGeom>
            <a:avLst/>
            <a:gdLst/>
            <a:ahLst/>
            <a:cxnLst/>
            <a:rect r="r" b="b" t="t" l="l"/>
            <a:pathLst>
              <a:path h="1761769" w="1588795">
                <a:moveTo>
                  <a:pt x="0" y="0"/>
                </a:moveTo>
                <a:lnTo>
                  <a:pt x="1588795" y="0"/>
                </a:lnTo>
                <a:lnTo>
                  <a:pt x="1588795" y="1761769"/>
                </a:lnTo>
                <a:lnTo>
                  <a:pt x="0" y="176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74077" y="385366"/>
            <a:ext cx="8139845" cy="4344321"/>
          </a:xfrm>
          <a:custGeom>
            <a:avLst/>
            <a:gdLst/>
            <a:ahLst/>
            <a:cxnLst/>
            <a:rect r="r" b="b" t="t" l="l"/>
            <a:pathLst>
              <a:path h="4344321" w="8139845">
                <a:moveTo>
                  <a:pt x="0" y="0"/>
                </a:moveTo>
                <a:lnTo>
                  <a:pt x="8139846" y="0"/>
                </a:lnTo>
                <a:lnTo>
                  <a:pt x="8139846" y="4344322"/>
                </a:lnTo>
                <a:lnTo>
                  <a:pt x="0" y="43443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2697" r="0" b="-2697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1406525" cy="1406525"/>
          </a:xfrm>
          <a:custGeom>
            <a:avLst/>
            <a:gdLst/>
            <a:ahLst/>
            <a:cxnLst/>
            <a:rect r="r" b="b" t="t" l="l"/>
            <a:pathLst>
              <a:path h="1406525" w="1406525">
                <a:moveTo>
                  <a:pt x="0" y="0"/>
                </a:moveTo>
                <a:lnTo>
                  <a:pt x="1406525" y="0"/>
                </a:lnTo>
                <a:lnTo>
                  <a:pt x="1406525" y="1406525"/>
                </a:lnTo>
                <a:lnTo>
                  <a:pt x="0" y="140652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5725" y="4913508"/>
            <a:ext cx="9559624" cy="5377289"/>
          </a:xfrm>
          <a:custGeom>
            <a:avLst/>
            <a:gdLst/>
            <a:ahLst/>
            <a:cxnLst/>
            <a:rect r="r" b="b" t="t" l="l"/>
            <a:pathLst>
              <a:path h="5377289" w="9559624">
                <a:moveTo>
                  <a:pt x="0" y="0"/>
                </a:moveTo>
                <a:lnTo>
                  <a:pt x="9559624" y="0"/>
                </a:lnTo>
                <a:lnTo>
                  <a:pt x="9559624" y="5377289"/>
                </a:lnTo>
                <a:lnTo>
                  <a:pt x="0" y="537728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8825507" y="4913508"/>
            <a:ext cx="9559624" cy="5377289"/>
          </a:xfrm>
          <a:custGeom>
            <a:avLst/>
            <a:gdLst/>
            <a:ahLst/>
            <a:cxnLst/>
            <a:rect r="r" b="b" t="t" l="l"/>
            <a:pathLst>
              <a:path h="5377289" w="9559624">
                <a:moveTo>
                  <a:pt x="0" y="0"/>
                </a:moveTo>
                <a:lnTo>
                  <a:pt x="9559624" y="0"/>
                </a:lnTo>
                <a:lnTo>
                  <a:pt x="9559624" y="5377289"/>
                </a:lnTo>
                <a:lnTo>
                  <a:pt x="0" y="537728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9" id="9"/>
          <p:cNvSpPr txBox="true"/>
          <p:nvPr/>
        </p:nvSpPr>
        <p:spPr>
          <a:xfrm rot="0">
            <a:off x="505940" y="2134121"/>
            <a:ext cx="7164894" cy="903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6"/>
              </a:lnSpc>
            </a:pPr>
            <a:r>
              <a:rPr lang="en-US" sz="6306" b="true">
                <a:solidFill>
                  <a:srgbClr val="061D3D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MOCKUP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DAGosTCHx1s</dc:identifier>
  <dcterms:modified xsi:type="dcterms:W3CDTF">2011-08-01T06:04:30Z</dcterms:modified>
  <cp:revision>1</cp:revision>
  <dc:title>Heritage_PF_DAFT13_G2</dc:title>
</cp:coreProperties>
</file>

<file path=docProps/thumbnail.jpeg>
</file>